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338" r:id="rId4"/>
    <p:sldId id="340" r:id="rId5"/>
    <p:sldId id="341" r:id="rId6"/>
    <p:sldId id="342"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4" r:id="rId43"/>
    <p:sldId id="293" r:id="rId44"/>
    <p:sldId id="339" r:id="rId45"/>
    <p:sldId id="295" r:id="rId46"/>
    <p:sldId id="296" r:id="rId47"/>
    <p:sldId id="297" r:id="rId48"/>
    <p:sldId id="298" r:id="rId49"/>
    <p:sldId id="299" r:id="rId50"/>
    <p:sldId id="300" r:id="rId51"/>
    <p:sldId id="343" r:id="rId52"/>
    <p:sldId id="301" r:id="rId5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714" y="9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DED78AA-CBC3-427E-8957-7BC80081A848}" type="datetimeFigureOut">
              <a:rPr lang="en-US" smtClean="0"/>
              <a:pPr/>
              <a:t>10-Jul-13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D78AA-CBC3-427E-8957-7BC80081A848}" type="datetimeFigureOut">
              <a:rPr lang="en-US" smtClean="0"/>
              <a:pPr/>
              <a:t>10-Jul-13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D78AA-CBC3-427E-8957-7BC80081A848}" type="datetimeFigureOut">
              <a:rPr lang="en-US" smtClean="0"/>
              <a:pPr/>
              <a:t>10-Jul-13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DED78AA-CBC3-427E-8957-7BC80081A848}" type="datetimeFigureOut">
              <a:rPr lang="en-US" smtClean="0"/>
              <a:pPr/>
              <a:t>10-Jul-13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DED78AA-CBC3-427E-8957-7BC80081A848}" type="datetimeFigureOut">
              <a:rPr lang="en-US" smtClean="0"/>
              <a:pPr/>
              <a:t>10-Jul-13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ED78AA-CBC3-427E-8957-7BC80081A848}" type="datetimeFigureOut">
              <a:rPr lang="en-US" smtClean="0"/>
              <a:pPr/>
              <a:t>10-Jul-13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DED78AA-CBC3-427E-8957-7BC80081A848}" type="datetimeFigureOut">
              <a:rPr lang="en-US" smtClean="0"/>
              <a:pPr/>
              <a:t>10-Jul-13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DED78AA-CBC3-427E-8957-7BC80081A848}" type="datetimeFigureOut">
              <a:rPr lang="en-US" smtClean="0"/>
              <a:pPr/>
              <a:t>10-Jul-13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ED78AA-CBC3-427E-8957-7BC80081A848}" type="datetimeFigureOut">
              <a:rPr lang="en-US" smtClean="0"/>
              <a:pPr/>
              <a:t>10-Jul-13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DED78AA-CBC3-427E-8957-7BC80081A848}" type="datetimeFigureOut">
              <a:rPr lang="en-US" smtClean="0"/>
              <a:pPr/>
              <a:t>10-Jul-13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52063A-2698-4F1F-ACFA-E2F68635FB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DED78AA-CBC3-427E-8957-7BC80081A848}" type="datetimeFigureOut">
              <a:rPr lang="en-US" smtClean="0"/>
              <a:pPr/>
              <a:t>10-Jul-13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69600" y="6356351"/>
            <a:ext cx="812800" cy="365125"/>
          </a:xfrm>
        </p:spPr>
        <p:txBody>
          <a:bodyPr/>
          <a:lstStyle/>
          <a:p>
            <a:fld id="{2B52063A-2698-4F1F-ACFA-E2F68635FB70}" type="slidenum">
              <a:rPr lang="en-US" smtClean="0"/>
              <a:pPr/>
              <a:t>‹#›</a:t>
            </a:fld>
            <a:endParaRPr lang="en-US"/>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sz="1800">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DED78AA-CBC3-427E-8957-7BC80081A848}" type="datetimeFigureOut">
              <a:rPr lang="en-US" smtClean="0"/>
              <a:pPr/>
              <a:t>10-Jul-13</a:t>
            </a:fld>
            <a:endParaRPr lang="en-US"/>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B52063A-2698-4F1F-ACFA-E2F68635FB70}" type="slidenum">
              <a:rPr lang="en-US" smtClean="0"/>
              <a:pPr/>
              <a:t>‹#›</a:t>
            </a:fld>
            <a:endParaRPr lang="en-US"/>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sz="1800"/>
            </a:p>
          </p:txBody>
        </p:sp>
      </p:gr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data/about%20bible%20society.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20106204">
            <a:off x="1467434" y="1795514"/>
            <a:ext cx="9251300" cy="3266972"/>
          </a:xfrm>
        </p:spPr>
        <p:style>
          <a:lnRef idx="0">
            <a:schemeClr val="accent1"/>
          </a:lnRef>
          <a:fillRef idx="3">
            <a:schemeClr val="accent1"/>
          </a:fillRef>
          <a:effectRef idx="3">
            <a:schemeClr val="accent1"/>
          </a:effectRef>
          <a:fontRef idx="minor">
            <a:schemeClr val="lt1"/>
          </a:fontRef>
        </p:style>
        <p:txBody>
          <a:bodyPr>
            <a:noAutofit/>
          </a:bodyPr>
          <a:lstStyle/>
          <a:p>
            <a:pPr algn="l"/>
            <a:r>
              <a:rPr lang="am-ET" sz="8800" dirty="0">
                <a:solidFill>
                  <a:srgbClr val="FF0000"/>
                </a:solidFill>
                <a:effectLst>
                  <a:outerShdw blurRad="38100" dist="38100" dir="2700000" algn="tl">
                    <a:srgbClr val="000000">
                      <a:alpha val="43137"/>
                    </a:srgbClr>
                  </a:outerShdw>
                </a:effectLst>
              </a:rPr>
              <a:t/>
            </a:r>
            <a:br>
              <a:rPr lang="am-ET" sz="8800" dirty="0">
                <a:solidFill>
                  <a:srgbClr val="FF0000"/>
                </a:solidFill>
                <a:effectLst>
                  <a:outerShdw blurRad="38100" dist="38100" dir="2700000" algn="tl">
                    <a:srgbClr val="000000">
                      <a:alpha val="43137"/>
                    </a:srgbClr>
                  </a:outerShdw>
                </a:effectLst>
              </a:rPr>
            </a:br>
            <a:r>
              <a:rPr lang="am-ET" sz="8800" dirty="0">
                <a:solidFill>
                  <a:srgbClr val="FF0000"/>
                </a:solidFill>
                <a:effectLst>
                  <a:outerShdw blurRad="38100" dist="38100" dir="2700000" algn="tl">
                    <a:srgbClr val="000000">
                      <a:alpha val="43137"/>
                    </a:srgbClr>
                  </a:outerShdw>
                </a:effectLst>
              </a:rPr>
              <a:t/>
            </a:r>
            <a:br>
              <a:rPr lang="am-ET" sz="8800" dirty="0">
                <a:solidFill>
                  <a:srgbClr val="FF0000"/>
                </a:solidFill>
                <a:effectLst>
                  <a:outerShdw blurRad="38100" dist="38100" dir="2700000" algn="tl">
                    <a:srgbClr val="000000">
                      <a:alpha val="43137"/>
                    </a:srgbClr>
                  </a:outerShdw>
                </a:effectLst>
              </a:rPr>
            </a:br>
            <a:r>
              <a:rPr lang="am-ET" sz="8800" dirty="0">
                <a:solidFill>
                  <a:srgbClr val="FF0000"/>
                </a:solidFill>
                <a:effectLst>
                  <a:outerShdw blurRad="38100" dist="38100" dir="2700000" algn="tl">
                    <a:srgbClr val="000000">
                      <a:alpha val="43137"/>
                    </a:srgbClr>
                  </a:outerShdw>
                </a:effectLst>
              </a:rPr>
              <a:t>        </a:t>
            </a:r>
            <a:br>
              <a:rPr lang="am-ET" sz="8800" dirty="0">
                <a:solidFill>
                  <a:srgbClr val="FF0000"/>
                </a:solidFill>
                <a:effectLst>
                  <a:outerShdw blurRad="38100" dist="38100" dir="2700000" algn="tl">
                    <a:srgbClr val="000000">
                      <a:alpha val="43137"/>
                    </a:srgbClr>
                  </a:outerShdw>
                </a:effectLst>
              </a:rPr>
            </a:br>
            <a:r>
              <a:rPr lang="am-ET" sz="8800" dirty="0">
                <a:solidFill>
                  <a:srgbClr val="FF0000"/>
                </a:solidFill>
                <a:effectLst>
                  <a:outerShdw blurRad="38100" dist="38100" dir="2700000" algn="tl">
                    <a:srgbClr val="000000">
                      <a:alpha val="43137"/>
                    </a:srgbClr>
                  </a:outerShdw>
                </a:effectLst>
              </a:rPr>
              <a:t>የመጽሐፍ ቅዱስ ተጋድሎ</a:t>
            </a:r>
            <a:br>
              <a:rPr lang="am-ET" sz="8800" dirty="0">
                <a:solidFill>
                  <a:srgbClr val="FF0000"/>
                </a:solidFill>
                <a:effectLst>
                  <a:outerShdw blurRad="38100" dist="38100" dir="2700000" algn="tl">
                    <a:srgbClr val="000000">
                      <a:alpha val="43137"/>
                    </a:srgbClr>
                  </a:outerShdw>
                </a:effectLst>
              </a:rPr>
            </a:br>
            <a:endParaRPr lang="en-US" sz="8800" dirty="0">
              <a:solidFill>
                <a:srgbClr val="FF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dirty="0" smtClean="0"/>
              <a:t>ማቴ 5፡44-45</a:t>
            </a:r>
          </a:p>
          <a:p>
            <a:pPr algn="ctr">
              <a:buNone/>
            </a:pPr>
            <a:endParaRPr lang="am-ET" dirty="0" smtClean="0"/>
          </a:p>
          <a:p>
            <a:pPr algn="ctr">
              <a:buNone/>
            </a:pPr>
            <a:endParaRPr lang="en-US" dirty="0"/>
          </a:p>
        </p:txBody>
      </p:sp>
      <p:graphicFrame>
        <p:nvGraphicFramePr>
          <p:cNvPr id="4" name="Table 3"/>
          <p:cNvGraphicFramePr>
            <a:graphicFrameLocks noGrp="1"/>
          </p:cNvGraphicFramePr>
          <p:nvPr/>
        </p:nvGraphicFramePr>
        <p:xfrm>
          <a:off x="1752600" y="381001"/>
          <a:ext cx="8686800" cy="6660524"/>
        </p:xfrm>
        <a:graphic>
          <a:graphicData uri="http://schemas.openxmlformats.org/drawingml/2006/table">
            <a:tbl>
              <a:tblPr firstRow="1" bandRow="1">
                <a:tableStyleId>{073A0DAA-6AF3-43AB-8588-CEC1D06C72B9}</a:tableStyleId>
              </a:tblPr>
              <a:tblGrid>
                <a:gridCol w="2171700"/>
                <a:gridCol w="2171700"/>
                <a:gridCol w="2171700"/>
                <a:gridCol w="2171700"/>
              </a:tblGrid>
              <a:tr h="10826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5394316">
                <a:tc>
                  <a:txBody>
                    <a:bodyPr/>
                    <a:lstStyle/>
                    <a:p>
                      <a:r>
                        <a:rPr kumimoji="0" lang="am-ET" sz="2000" kern="1200" dirty="0" smtClean="0"/>
                        <a:t>እኔ ግን እላችኋለሁ፥ በሰማያት ላለ አባታችሁ ልጆች ትሆኑ ዘንድ ጠላቶቻችሁን ውደዱ፥ የሚረግሙአችሁንም መርቁ፥ ለሚጠሉአችሁም መልካም አድርጉ፥ ስለሚያሳድዱአችሁም ጸልዩ </a:t>
                      </a:r>
                      <a:r>
                        <a:rPr kumimoji="0" lang="am-ET" sz="2000" b="1" i="1" strike="sngStrike" kern="1200" dirty="0" smtClean="0">
                          <a:solidFill>
                            <a:srgbClr val="FF0000"/>
                          </a:solidFill>
                        </a:rPr>
                        <a:t>በሰማይ ላላውየአባታችሁ ልጆች ትባሉ ዘንድ </a:t>
                      </a:r>
                      <a:r>
                        <a:rPr kumimoji="0" lang="am-ET" sz="2000" kern="1200" dirty="0" smtClean="0"/>
                        <a:t>፤ እርሱ በክፎዎችና በበጎዎች ላይ ፀሐይን ያወጣልና፥ በጻድቃንና በኃጢአተኞችም ላይ ዝናቡን ያዘንባልና።</a:t>
                      </a:r>
                      <a:br>
                        <a:rPr kumimoji="0" lang="am-ET" sz="2000" kern="1200" dirty="0" smtClean="0"/>
                      </a:br>
                      <a:endParaRPr lang="en-US" sz="2000" dirty="0"/>
                    </a:p>
                  </a:txBody>
                  <a:tcPr/>
                </a:tc>
                <a:tc>
                  <a:txBody>
                    <a:bodyPr/>
                    <a:lstStyle/>
                    <a:p>
                      <a:r>
                        <a:rPr kumimoji="0" lang="en-US" sz="1700" kern="1200" dirty="0" smtClean="0"/>
                        <a:t>But I say unto you, Love your enemies, bless them that curse you, do good to them that hate you, and pray for them which despitefully use you, and persecute you;</a:t>
                      </a:r>
                      <a:r>
                        <a:rPr kumimoji="0" lang="am-ET" sz="1700" kern="1200" dirty="0" smtClean="0"/>
                        <a:t> </a:t>
                      </a:r>
                      <a:r>
                        <a:rPr kumimoji="0" lang="en-US" sz="1700" b="1" kern="1200" dirty="0" smtClean="0"/>
                        <a:t>That ye may be the children of your Father which is in heaven:</a:t>
                      </a:r>
                      <a:r>
                        <a:rPr kumimoji="0" lang="en-US" sz="1700" kern="1200" dirty="0" smtClean="0"/>
                        <a:t> for he </a:t>
                      </a:r>
                      <a:r>
                        <a:rPr kumimoji="0" lang="en-US" sz="1700" kern="1200" dirty="0" err="1" smtClean="0"/>
                        <a:t>maketh</a:t>
                      </a:r>
                      <a:r>
                        <a:rPr kumimoji="0" lang="en-US" sz="1700" kern="1200" dirty="0" smtClean="0"/>
                        <a:t> his sun to rise on the evil and on the good, and </a:t>
                      </a:r>
                      <a:r>
                        <a:rPr kumimoji="0" lang="en-US" sz="1700" kern="1200" dirty="0" err="1" smtClean="0"/>
                        <a:t>sendeth</a:t>
                      </a:r>
                      <a:r>
                        <a:rPr kumimoji="0" lang="en-US" sz="1700" kern="1200" dirty="0" smtClean="0"/>
                        <a:t> rain on the just and on the unjust.</a:t>
                      </a:r>
                      <a:br>
                        <a:rPr kumimoji="0" lang="en-US" sz="1700" kern="1200" dirty="0" smtClean="0"/>
                      </a:br>
                      <a:endParaRPr lang="en-US" sz="1700" dirty="0"/>
                    </a:p>
                  </a:txBody>
                  <a:tcPr/>
                </a:tc>
                <a:tc>
                  <a:txBody>
                    <a:bodyPr/>
                    <a:lstStyle/>
                    <a:p>
                      <a:r>
                        <a:rPr kumimoji="0" lang="am-ET" sz="2000" kern="1200" dirty="0" smtClean="0"/>
                        <a:t>እኔ ግን እላችኋለሁ፣ ጠላቶቻችሁን ውደዱ፣ የሚረግሙአችሁን መርቁ፣ ለሚጠሏችሁ መልካም አድርጉላቸው፣ በጣም ለሚጠሏችሁንና የሚያሳድዷችሁ ፀልዩላቸው</a:t>
                      </a:r>
                      <a:r>
                        <a:rPr kumimoji="0" lang="am-ET" sz="2000" b="1" kern="1200" dirty="0" smtClean="0">
                          <a:solidFill>
                            <a:srgbClr val="FF0000"/>
                          </a:solidFill>
                        </a:rPr>
                        <a:t>፥  በሰማይ ያለ የአባታችሁ ልጆች ትባሉ ዘንድ </a:t>
                      </a:r>
                      <a:r>
                        <a:rPr kumimoji="0" lang="am-ET" sz="2000" kern="1200" dirty="0" smtClean="0"/>
                        <a:t> እርሱ በክፎዎችና በበጎዎች ላይ ፀሐይን ያወጣልና፥ በጻድቃንና በኃጢአተኞችም ላይ ዝናቡን ያዘንባልና።</a:t>
                      </a:r>
                      <a:endParaRPr lang="en-US" sz="2000" dirty="0"/>
                    </a:p>
                  </a:txBody>
                  <a:tcPr/>
                </a:tc>
                <a:tc>
                  <a:txBody>
                    <a:bodyPr/>
                    <a:lstStyle/>
                    <a:p>
                      <a:r>
                        <a:rPr kumimoji="0" lang="am-ET" sz="2000" kern="1200" dirty="0" smtClean="0"/>
                        <a:t>እኔ ግን ጠላቶቻችሁን ውደዱ፣</a:t>
                      </a:r>
                      <a:r>
                        <a:rPr kumimoji="0" lang="am-ET" sz="2000" kern="1200" baseline="0" dirty="0" smtClean="0"/>
                        <a:t> </a:t>
                      </a:r>
                    </a:p>
                    <a:p>
                      <a:r>
                        <a:rPr kumimoji="0" lang="am-ET" sz="2000" b="1" strike="sngStrike" kern="1200" dirty="0" smtClean="0">
                          <a:solidFill>
                            <a:srgbClr val="FF0000"/>
                          </a:solidFill>
                        </a:rPr>
                        <a:t>የሚረግሙአችሁን መርቁ፣ ለሚጠሏችሁ መልካም አድርጉላቸው </a:t>
                      </a:r>
                      <a:r>
                        <a:rPr kumimoji="0" lang="am-ET" sz="2000" kern="1200" dirty="0" smtClean="0"/>
                        <a:t>ለሚያሳድዱአችሁም ጸልዩ እንደዚህ በማድረጋችሁ በሰማይ ላለው አባታችሁ ልጆች ትሆናላችሁ እርሱ ፀሐዩን </a:t>
                      </a:r>
                      <a:r>
                        <a:rPr kumimoji="0" lang="am-ET" sz="2000" b="1" i="1" kern="1200" dirty="0" smtClean="0">
                          <a:solidFill>
                            <a:srgbClr val="FF0000"/>
                          </a:solidFill>
                        </a:rPr>
                        <a:t>ለ</a:t>
                      </a:r>
                      <a:r>
                        <a:rPr kumimoji="0" lang="am-ET" sz="2000" kern="1200" dirty="0" smtClean="0"/>
                        <a:t>ክፎዎችና </a:t>
                      </a:r>
                      <a:r>
                        <a:rPr kumimoji="0" lang="am-ET" sz="2000" b="1" i="1" kern="1200" dirty="0" smtClean="0">
                          <a:solidFill>
                            <a:srgbClr val="FF0000"/>
                          </a:solidFill>
                        </a:rPr>
                        <a:t>ለ</a:t>
                      </a:r>
                      <a:r>
                        <a:rPr kumimoji="0" lang="am-ET" sz="2000" kern="1200" dirty="0" smtClean="0"/>
                        <a:t>ደጐች ያወጣል፡ ዝናቡንም ለኃጢአተኞችና ለጻድቃን ያዘንባል።</a:t>
                      </a:r>
                      <a:endParaRPr lang="en-US" sz="2000" dirty="0"/>
                    </a:p>
                  </a:txBody>
                  <a:tcPr/>
                </a:tc>
              </a:tr>
            </a:tbl>
          </a:graphicData>
        </a:graphic>
      </p:graphicFrame>
    </p:spTree>
  </p:cSld>
  <p:clrMapOvr>
    <a:masterClrMapping/>
  </p:clrMapOvr>
  <p:transition spd="slow">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2800" b="1" dirty="0"/>
              <a:t>ማቴ 20፡16</a:t>
            </a:r>
          </a:p>
          <a:p>
            <a:pPr>
              <a:buNone/>
            </a:pPr>
            <a:endParaRPr lang="am-ET" dirty="0" smtClean="0"/>
          </a:p>
          <a:p>
            <a:pPr>
              <a:buNone/>
            </a:pPr>
            <a:endParaRPr lang="en-US" dirty="0"/>
          </a:p>
        </p:txBody>
      </p:sp>
      <p:graphicFrame>
        <p:nvGraphicFramePr>
          <p:cNvPr id="4" name="Table 3"/>
          <p:cNvGraphicFramePr>
            <a:graphicFrameLocks noGrp="1"/>
          </p:cNvGraphicFramePr>
          <p:nvPr/>
        </p:nvGraphicFramePr>
        <p:xfrm>
          <a:off x="1676400" y="533400"/>
          <a:ext cx="8610600" cy="6187440"/>
        </p:xfrm>
        <a:graphic>
          <a:graphicData uri="http://schemas.openxmlformats.org/drawingml/2006/table">
            <a:tbl>
              <a:tblPr firstRow="1" bandRow="1">
                <a:tableStyleId>{073A0DAA-6AF3-43AB-8588-CEC1D06C72B9}</a:tableStyleId>
              </a:tblPr>
              <a:tblGrid>
                <a:gridCol w="2152650"/>
                <a:gridCol w="2152650"/>
                <a:gridCol w="2152650"/>
                <a:gridCol w="2152650"/>
              </a:tblGrid>
              <a:tr h="4216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21640">
                <a:tc>
                  <a:txBody>
                    <a:bodyPr/>
                    <a:lstStyle/>
                    <a:p>
                      <a:r>
                        <a:rPr kumimoji="0" lang="am-ET" sz="3000" kern="1200" dirty="0" smtClean="0">
                          <a:solidFill>
                            <a:schemeClr val="dk1"/>
                          </a:solidFill>
                          <a:latin typeface="+mn-lt"/>
                          <a:ea typeface="+mn-ea"/>
                          <a:cs typeface="+mn-cs"/>
                        </a:rPr>
                        <a:t>እንዲሁ ኋለኞች ፊተኞች፥ ፊተኞችም ኋለኞች ይሆናሉ፤ የተጠሩ ብዙዎች፥ የተመረጡ ግን ጥቂቶች ናቸውና።</a:t>
                      </a:r>
                      <a:endParaRPr lang="en-US" sz="3000" dirty="0"/>
                    </a:p>
                  </a:txBody>
                  <a:tcPr/>
                </a:tc>
                <a:tc>
                  <a:txBody>
                    <a:bodyPr/>
                    <a:lstStyle/>
                    <a:p>
                      <a:r>
                        <a:rPr kumimoji="0" lang="en-US" sz="3200" kern="1200" dirty="0" smtClean="0">
                          <a:solidFill>
                            <a:schemeClr val="dk1"/>
                          </a:solidFill>
                          <a:latin typeface="+mn-lt"/>
                          <a:ea typeface="+mn-ea"/>
                          <a:cs typeface="+mn-cs"/>
                        </a:rPr>
                        <a:t>So the last shall be first, and the first last: for many be called, but few chosen.</a:t>
                      </a:r>
                      <a:br>
                        <a:rPr kumimoji="0" lang="en-US" sz="3200" kern="1200" dirty="0" smtClean="0">
                          <a:solidFill>
                            <a:schemeClr val="dk1"/>
                          </a:solidFill>
                          <a:latin typeface="+mn-lt"/>
                          <a:ea typeface="+mn-ea"/>
                          <a:cs typeface="+mn-cs"/>
                        </a:rPr>
                      </a:br>
                      <a:endParaRPr lang="en-US" sz="3200" dirty="0"/>
                    </a:p>
                  </a:txBody>
                  <a:tcPr/>
                </a:tc>
                <a:tc>
                  <a:txBody>
                    <a:bodyPr/>
                    <a:lstStyle/>
                    <a:p>
                      <a:r>
                        <a:rPr kumimoji="0" lang="am-ET" sz="2800" kern="1200" dirty="0" smtClean="0">
                          <a:solidFill>
                            <a:schemeClr val="dk1"/>
                          </a:solidFill>
                          <a:latin typeface="+mn-lt"/>
                          <a:ea typeface="+mn-ea"/>
                          <a:cs typeface="+mn-cs"/>
                        </a:rPr>
                        <a:t>እንዲሁ ኋለኞች ፊተኞች፥ ፊተኞችም ኋለኞች ይሆናሉ፤ የተጠሩ ብዙዎች፥ የተመረጡ ግን ጥቂቶች ናቸውና።</a:t>
                      </a:r>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000" kern="1200" dirty="0" smtClean="0">
                          <a:solidFill>
                            <a:schemeClr val="dk1"/>
                          </a:solidFill>
                          <a:latin typeface="+mn-lt"/>
                          <a:ea typeface="+mn-ea"/>
                          <a:cs typeface="+mn-cs"/>
                        </a:rPr>
                        <a:t>እንዲሁ ኋለኞች ፊተኞች፥ ፊተኞችም ኋለኞች ይሆናሉ፤ </a:t>
                      </a:r>
                      <a:r>
                        <a:rPr kumimoji="0" lang="am-ET" sz="3000" b="1" strike="sngStrike" kern="1200" dirty="0" smtClean="0">
                          <a:solidFill>
                            <a:schemeClr val="dk1"/>
                          </a:solidFill>
                          <a:latin typeface="+mn-lt"/>
                          <a:ea typeface="+mn-ea"/>
                          <a:cs typeface="+mn-cs"/>
                        </a:rPr>
                        <a:t>የተጠሩ ብዙዎች፥ የተመረጡ ግን ጥቂቶች ናቸውና።</a:t>
                      </a:r>
                      <a:endParaRPr lang="en-US" sz="3000" b="1" strike="sngStrike" dirty="0" smtClean="0"/>
                    </a:p>
                    <a:p>
                      <a:endParaRPr lang="en-US" sz="3000" dirty="0"/>
                    </a:p>
                  </a:txBody>
                  <a:tcPr/>
                </a:tc>
              </a:tr>
            </a:tbl>
          </a:graphicData>
        </a:graphic>
      </p:graphicFrame>
    </p:spTree>
  </p:cSld>
  <p:clrMapOvr>
    <a:masterClrMapping/>
  </p:clrMapOvr>
  <p:transition spd="slow">
    <p:circl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ማቴ 20፡22-23</a:t>
            </a:r>
          </a:p>
          <a:p>
            <a:pPr>
              <a:buNone/>
            </a:pPr>
            <a:endParaRPr lang="en-US" sz="3200" b="1" dirty="0"/>
          </a:p>
        </p:txBody>
      </p:sp>
      <p:graphicFrame>
        <p:nvGraphicFramePr>
          <p:cNvPr id="4" name="Table 3"/>
          <p:cNvGraphicFramePr>
            <a:graphicFrameLocks noGrp="1"/>
          </p:cNvGraphicFramePr>
          <p:nvPr/>
        </p:nvGraphicFramePr>
        <p:xfrm>
          <a:off x="1828800" y="487680"/>
          <a:ext cx="8610600" cy="6370320"/>
        </p:xfrm>
        <a:graphic>
          <a:graphicData uri="http://schemas.openxmlformats.org/drawingml/2006/table">
            <a:tbl>
              <a:tblPr firstRow="1" bandRow="1">
                <a:tableStyleId>{073A0DAA-6AF3-43AB-8588-CEC1D06C72B9}</a:tableStyleId>
              </a:tblPr>
              <a:tblGrid>
                <a:gridCol w="2152650"/>
                <a:gridCol w="2152650"/>
                <a:gridCol w="2152650"/>
                <a:gridCol w="2152650"/>
              </a:tblGrid>
              <a:tr h="10029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986324">
                <a:tc>
                  <a:txBody>
                    <a:bodyPr/>
                    <a:lstStyle/>
                    <a:p>
                      <a:r>
                        <a:rPr kumimoji="0" lang="am-ET" sz="1800" kern="1200" dirty="0" smtClean="0">
                          <a:solidFill>
                            <a:schemeClr val="dk1"/>
                          </a:solidFill>
                          <a:latin typeface="+mn-lt"/>
                          <a:ea typeface="+mn-ea"/>
                          <a:cs typeface="+mn-cs"/>
                        </a:rPr>
                        <a:t>ኢየሱስ ግን መልሶ፦ የምትለምኑትን አታውቁም። እኔ ልጠጣው ያለውን ጽዋ ልትጠጡ እኔም የምጠመቀውን ጥምቀት ልትጠመቁ ትችላላችሁን? አለ። እንችላለን አሉት።</a:t>
                      </a:r>
                      <a:br>
                        <a:rPr kumimoji="0" lang="am-ET" sz="1800" kern="1200" dirty="0" smtClean="0">
                          <a:solidFill>
                            <a:schemeClr val="dk1"/>
                          </a:solidFill>
                          <a:latin typeface="+mn-lt"/>
                          <a:ea typeface="+mn-ea"/>
                          <a:cs typeface="+mn-cs"/>
                        </a:rPr>
                      </a:br>
                      <a:r>
                        <a:rPr kumimoji="0" lang="am-ET" sz="1800" kern="1200" dirty="0" smtClean="0">
                          <a:solidFill>
                            <a:schemeClr val="dk1"/>
                          </a:solidFill>
                          <a:latin typeface="+mn-lt"/>
                          <a:ea typeface="+mn-ea"/>
                          <a:cs typeface="+mn-cs"/>
                        </a:rPr>
                        <a:t>እርሱም፦ ጽዋዬንስ ትጠጣላችሁ</a:t>
                      </a:r>
                      <a:r>
                        <a:rPr kumimoji="0" lang="am-ET" sz="1800" kern="1200" baseline="0" dirty="0" smtClean="0">
                          <a:solidFill>
                            <a:schemeClr val="dk1"/>
                          </a:solidFill>
                          <a:latin typeface="+mn-lt"/>
                          <a:ea typeface="+mn-ea"/>
                          <a:cs typeface="+mn-cs"/>
                        </a:rPr>
                        <a:t> </a:t>
                      </a:r>
                      <a:r>
                        <a:rPr kumimoji="0" lang="am-ET" sz="1800" strike="sngStrike" kern="1200" dirty="0" smtClean="0">
                          <a:solidFill>
                            <a:srgbClr val="FF0000"/>
                          </a:solidFill>
                          <a:latin typeface="+mn-lt"/>
                          <a:ea typeface="+mn-ea"/>
                          <a:cs typeface="+mn-cs"/>
                        </a:rPr>
                        <a:t>፤በተጠመኩት ጥምቀትም ትጠመቃላችሁ </a:t>
                      </a:r>
                      <a:r>
                        <a:rPr kumimoji="0" lang="am-ET" sz="1800" kern="1200" dirty="0" smtClean="0">
                          <a:solidFill>
                            <a:schemeClr val="dk1"/>
                          </a:solidFill>
                          <a:latin typeface="+mn-lt"/>
                          <a:ea typeface="+mn-ea"/>
                          <a:cs typeface="+mn-cs"/>
                        </a:rPr>
                        <a:t>በቀኝና በግራ መቀመጥ ግን ከአባቴ ዘንድ ለተዘጋጀላቸው ነው እንጂ እኔ የምሰጥ አይደለሁም አላቸው።</a:t>
                      </a:r>
                      <a:endParaRPr lang="en-US" sz="1800" dirty="0"/>
                    </a:p>
                  </a:txBody>
                  <a:tcPr/>
                </a:tc>
                <a:tc>
                  <a:txBody>
                    <a:bodyPr/>
                    <a:lstStyle/>
                    <a:p>
                      <a:r>
                        <a:rPr kumimoji="0" lang="en-US" sz="1500" kern="1200" dirty="0" smtClean="0">
                          <a:solidFill>
                            <a:schemeClr val="dk1"/>
                          </a:solidFill>
                          <a:latin typeface="+mn-lt"/>
                          <a:ea typeface="+mn-ea"/>
                          <a:cs typeface="+mn-cs"/>
                        </a:rPr>
                        <a:t>But Jesus answered and said, Ye know not what ye ask. Are ye able to drink of the cup that I shall drink of, and to be baptized with the baptism that I am baptized with? They say unto him, We are able.</a:t>
                      </a:r>
                      <a:endParaRPr kumimoji="0" lang="am-ET" sz="1500" kern="1200" dirty="0" smtClean="0">
                        <a:solidFill>
                          <a:schemeClr val="dk1"/>
                        </a:solidFill>
                        <a:latin typeface="+mn-lt"/>
                        <a:ea typeface="+mn-ea"/>
                        <a:cs typeface="+mn-cs"/>
                      </a:endParaRPr>
                    </a:p>
                    <a:p>
                      <a:r>
                        <a:rPr kumimoji="0" lang="en-US" sz="1500" kern="1200" dirty="0" smtClean="0">
                          <a:solidFill>
                            <a:schemeClr val="dk1"/>
                          </a:solidFill>
                          <a:latin typeface="+mn-lt"/>
                          <a:ea typeface="+mn-ea"/>
                          <a:cs typeface="+mn-cs"/>
                        </a:rPr>
                        <a:t>And he </a:t>
                      </a:r>
                      <a:r>
                        <a:rPr kumimoji="0" lang="en-US" sz="1500" kern="1200" dirty="0" err="1" smtClean="0">
                          <a:solidFill>
                            <a:schemeClr val="dk1"/>
                          </a:solidFill>
                          <a:latin typeface="+mn-lt"/>
                          <a:ea typeface="+mn-ea"/>
                          <a:cs typeface="+mn-cs"/>
                        </a:rPr>
                        <a:t>saith</a:t>
                      </a:r>
                      <a:r>
                        <a:rPr kumimoji="0" lang="en-US" sz="1500" kern="1200" dirty="0" smtClean="0">
                          <a:solidFill>
                            <a:schemeClr val="dk1"/>
                          </a:solidFill>
                          <a:latin typeface="+mn-lt"/>
                          <a:ea typeface="+mn-ea"/>
                          <a:cs typeface="+mn-cs"/>
                        </a:rPr>
                        <a:t> unto them, Ye shall drink indeed of my cup, and be baptized with the baptism that I am baptized with: but to sit on my right hand, and on my left, is not mine to give, but it shall be given to them for whom it is prepared of my Father.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1900" kern="1200" dirty="0" smtClean="0">
                          <a:solidFill>
                            <a:schemeClr val="dk1"/>
                          </a:solidFill>
                          <a:latin typeface="+mn-lt"/>
                          <a:ea typeface="+mn-ea"/>
                          <a:cs typeface="+mn-cs"/>
                        </a:rPr>
                        <a:t>ኢየሱስ ግን መልሶ፦ የምትለምኑትን አታውቁም። እኔ ልጠጣው ያለውን ጽዋ ልትጠጡ እኔም የምጠመቀውን ጥምቀት ልትጠመቁ ትችላላችሁን? አለ። እነሱም እንችላለን አሉት።</a:t>
                      </a:r>
                    </a:p>
                    <a:p>
                      <a:pPr marL="0" marR="0" indent="0" algn="l" defTabSz="914400" rtl="0" eaLnBrk="1" fontAlgn="auto" latinLnBrk="0" hangingPunct="1">
                        <a:lnSpc>
                          <a:spcPct val="100000"/>
                        </a:lnSpc>
                        <a:spcBef>
                          <a:spcPts val="0"/>
                        </a:spcBef>
                        <a:spcAft>
                          <a:spcPts val="0"/>
                        </a:spcAft>
                        <a:buClrTx/>
                        <a:buSzTx/>
                        <a:buFontTx/>
                        <a:buNone/>
                        <a:tabLst/>
                        <a:defRPr/>
                      </a:pPr>
                      <a:r>
                        <a:rPr kumimoji="0" lang="am-ET" sz="1900" kern="1200" dirty="0" smtClean="0">
                          <a:solidFill>
                            <a:schemeClr val="dk1"/>
                          </a:solidFill>
                          <a:latin typeface="+mn-lt"/>
                          <a:ea typeface="+mn-ea"/>
                          <a:cs typeface="+mn-cs"/>
                        </a:rPr>
                        <a:t>እርሱም፦ ጽዋዬንስ ትጠጣላችሁ፤ በተጠመኩት ጥምቀትም ትጠመቃላችሁ፤ በቀኝና በግራ መቀመጥ ግን እኔ የምሰጥ አይደለሁም  ለአባቴ  ለተዘጋጁ ናቸው እንጂ አላቸው።</a:t>
                      </a:r>
                      <a:endParaRPr lang="en-US" sz="1900" dirty="0" smtClean="0"/>
                    </a:p>
                    <a:p>
                      <a:endParaRPr lang="en-US" sz="1900" dirty="0"/>
                    </a:p>
                  </a:txBody>
                  <a:tcPr/>
                </a:tc>
                <a:tc>
                  <a:txBody>
                    <a:bodyPr/>
                    <a:lstStyle/>
                    <a:p>
                      <a:r>
                        <a:rPr lang="am-ET" sz="1900" dirty="0" smtClean="0"/>
                        <a:t>እየሱስም “</a:t>
                      </a:r>
                      <a:r>
                        <a:rPr kumimoji="0" lang="am-ET" sz="1900" kern="1200" dirty="0" smtClean="0">
                          <a:solidFill>
                            <a:schemeClr val="dk1"/>
                          </a:solidFill>
                          <a:latin typeface="+mn-lt"/>
                          <a:ea typeface="+mn-ea"/>
                          <a:cs typeface="+mn-cs"/>
                        </a:rPr>
                        <a:t>የምትለምኑትን አታውቁም። እኔ ልጠጣው ያለውን ጽዋ ልትጠጡ </a:t>
                      </a:r>
                      <a:r>
                        <a:rPr kumimoji="0" lang="am-ET" sz="1900" b="1" strike="sngStrike" kern="1200" dirty="0" smtClean="0">
                          <a:solidFill>
                            <a:srgbClr val="FF0000"/>
                          </a:solidFill>
                          <a:latin typeface="+mn-lt"/>
                          <a:ea typeface="+mn-ea"/>
                          <a:cs typeface="+mn-cs"/>
                        </a:rPr>
                        <a:t>እኔም የምጠመቀውን ጥምቀት ልትጠመቁ ትችላላችሁን? </a:t>
                      </a:r>
                      <a:r>
                        <a:rPr kumimoji="0" lang="am-ET" sz="1900" kern="1200" dirty="0" smtClean="0">
                          <a:solidFill>
                            <a:schemeClr val="dk1"/>
                          </a:solidFill>
                          <a:latin typeface="+mn-lt"/>
                          <a:ea typeface="+mn-ea"/>
                          <a:cs typeface="+mn-cs"/>
                        </a:rPr>
                        <a:t>አለ። እንችላለን አሉት።</a:t>
                      </a:r>
                      <a:br>
                        <a:rPr kumimoji="0" lang="am-ET" sz="1900" kern="1200" dirty="0" smtClean="0">
                          <a:solidFill>
                            <a:schemeClr val="dk1"/>
                          </a:solidFill>
                          <a:latin typeface="+mn-lt"/>
                          <a:ea typeface="+mn-ea"/>
                          <a:cs typeface="+mn-cs"/>
                        </a:rPr>
                      </a:br>
                      <a:r>
                        <a:rPr kumimoji="0" lang="am-ET" sz="1900" kern="1200" dirty="0" smtClean="0">
                          <a:solidFill>
                            <a:schemeClr val="dk1"/>
                          </a:solidFill>
                          <a:latin typeface="+mn-lt"/>
                          <a:ea typeface="+mn-ea"/>
                          <a:cs typeface="+mn-cs"/>
                        </a:rPr>
                        <a:t>እርሱም፦ ጽዋዬንስ ትጠጣላችሁ</a:t>
                      </a:r>
                      <a:r>
                        <a:rPr kumimoji="0" lang="am-ET" sz="1900" kern="1200" baseline="0" dirty="0" smtClean="0">
                          <a:solidFill>
                            <a:schemeClr val="dk1"/>
                          </a:solidFill>
                          <a:latin typeface="+mn-lt"/>
                          <a:ea typeface="+mn-ea"/>
                          <a:cs typeface="+mn-cs"/>
                        </a:rPr>
                        <a:t> </a:t>
                      </a:r>
                      <a:r>
                        <a:rPr kumimoji="0" lang="am-ET" sz="1900" strike="sngStrike" kern="1200" dirty="0" smtClean="0">
                          <a:solidFill>
                            <a:srgbClr val="FF0000"/>
                          </a:solidFill>
                          <a:latin typeface="+mn-lt"/>
                          <a:ea typeface="+mn-ea"/>
                          <a:cs typeface="+mn-cs"/>
                        </a:rPr>
                        <a:t>፤</a:t>
                      </a:r>
                      <a:r>
                        <a:rPr kumimoji="0" lang="am-ET" sz="1900" b="1" strike="sngStrike" kern="1200" dirty="0" smtClean="0">
                          <a:solidFill>
                            <a:srgbClr val="FF0000"/>
                          </a:solidFill>
                          <a:latin typeface="+mn-lt"/>
                          <a:ea typeface="+mn-ea"/>
                          <a:cs typeface="+mn-cs"/>
                        </a:rPr>
                        <a:t>በተጠመኩት ጥምቀትም ትጠመቃላችሁ </a:t>
                      </a:r>
                      <a:r>
                        <a:rPr kumimoji="0" lang="am-ET" sz="1900" kern="1200" dirty="0" smtClean="0">
                          <a:solidFill>
                            <a:schemeClr val="dk1"/>
                          </a:solidFill>
                          <a:latin typeface="+mn-lt"/>
                          <a:ea typeface="+mn-ea"/>
                          <a:cs typeface="+mn-cs"/>
                        </a:rPr>
                        <a:t>በቀኝና በግራ መቀመጥ ግን ከአባቴ ዘንድ ለተዘጋጀላቸው ነው እንጂ እኔ የምሰጥ አይደለሁም አላቸው።</a:t>
                      </a:r>
                      <a:endParaRPr lang="en-US" sz="1900" dirty="0"/>
                    </a:p>
                  </a:txBody>
                  <a:tcPr/>
                </a:tc>
              </a:tr>
            </a:tbl>
          </a:graphicData>
        </a:graphic>
      </p:graphicFrame>
    </p:spTree>
  </p:cSld>
  <p:clrMapOvr>
    <a:masterClrMapping/>
  </p:clrMapOvr>
  <p:transition spd="slow">
    <p:split orient="vert"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2800" b="1" dirty="0"/>
              <a:t>ማቴ 25፡ 13</a:t>
            </a:r>
          </a:p>
          <a:p>
            <a:pPr>
              <a:buNone/>
            </a:pPr>
            <a:endParaRPr lang="en-US" sz="2800" b="1" dirty="0"/>
          </a:p>
        </p:txBody>
      </p:sp>
      <p:graphicFrame>
        <p:nvGraphicFramePr>
          <p:cNvPr id="4" name="Table 3"/>
          <p:cNvGraphicFramePr>
            <a:graphicFrameLocks noGrp="1"/>
          </p:cNvGraphicFramePr>
          <p:nvPr/>
        </p:nvGraphicFramePr>
        <p:xfrm>
          <a:off x="1752600" y="685800"/>
          <a:ext cx="8763000" cy="5547360"/>
        </p:xfrm>
        <a:graphic>
          <a:graphicData uri="http://schemas.openxmlformats.org/drawingml/2006/table">
            <a:tbl>
              <a:tblPr firstRow="1" bandRow="1">
                <a:tableStyleId>{073A0DAA-6AF3-43AB-8588-CEC1D06C72B9}</a:tableStyleId>
              </a:tblPr>
              <a:tblGrid>
                <a:gridCol w="2190750"/>
                <a:gridCol w="2190750"/>
                <a:gridCol w="2190750"/>
                <a:gridCol w="219075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4000" kern="1200" dirty="0" smtClean="0">
                          <a:solidFill>
                            <a:schemeClr val="dk1"/>
                          </a:solidFill>
                          <a:latin typeface="+mn-lt"/>
                          <a:ea typeface="+mn-ea"/>
                          <a:cs typeface="+mn-cs"/>
                        </a:rPr>
                        <a:t>ቀኒቱንና ሰዓቲቱን አታውቁምና እንግዲህ ንቁ።</a:t>
                      </a:r>
                      <a:br>
                        <a:rPr kumimoji="0" lang="am-ET" sz="4000" kern="1200" dirty="0" smtClean="0">
                          <a:solidFill>
                            <a:schemeClr val="dk1"/>
                          </a:solidFill>
                          <a:latin typeface="+mn-lt"/>
                          <a:ea typeface="+mn-ea"/>
                          <a:cs typeface="+mn-cs"/>
                        </a:rPr>
                      </a:br>
                      <a:endParaRPr kumimoji="0" lang="am-ET" sz="4000" kern="1200" dirty="0" smtClean="0">
                        <a:solidFill>
                          <a:schemeClr val="dk1"/>
                        </a:solidFill>
                        <a:latin typeface="+mn-lt"/>
                        <a:ea typeface="+mn-ea"/>
                        <a:cs typeface="+mn-cs"/>
                      </a:endParaRPr>
                    </a:p>
                    <a:p>
                      <a:r>
                        <a:rPr kumimoji="0" lang="am-ET" sz="4000" b="1" strike="sngStrike" kern="1200" dirty="0" smtClean="0">
                          <a:solidFill>
                            <a:srgbClr val="FF0000"/>
                          </a:solidFill>
                          <a:latin typeface="+mn-lt"/>
                          <a:ea typeface="+mn-ea"/>
                          <a:cs typeface="+mn-cs"/>
                        </a:rPr>
                        <a:t>የሰው ልጅ</a:t>
                      </a:r>
                      <a:endParaRPr lang="en-US" sz="4000" b="1" strike="sngStrike" dirty="0">
                        <a:solidFill>
                          <a:srgbClr val="FF0000"/>
                        </a:solidFill>
                      </a:endParaRPr>
                    </a:p>
                  </a:txBody>
                  <a:tcPr/>
                </a:tc>
                <a:tc>
                  <a:txBody>
                    <a:bodyPr/>
                    <a:lstStyle/>
                    <a:p>
                      <a:r>
                        <a:rPr kumimoji="0" lang="en-US" sz="2800" kern="1200" dirty="0" smtClean="0">
                          <a:solidFill>
                            <a:schemeClr val="dk1"/>
                          </a:solidFill>
                          <a:latin typeface="+mn-lt"/>
                          <a:ea typeface="+mn-ea"/>
                          <a:cs typeface="+mn-cs"/>
                        </a:rPr>
                        <a:t>Watch therefore, for ye know neither the day nor the hour wherein the Son of man cometh.</a:t>
                      </a:r>
                      <a:endParaRPr lang="en-US" sz="2800" dirty="0"/>
                    </a:p>
                  </a:txBody>
                  <a:tcPr/>
                </a:tc>
                <a:tc>
                  <a:txBody>
                    <a:bodyPr/>
                    <a:lstStyle/>
                    <a:p>
                      <a:r>
                        <a:rPr lang="am-ET" sz="4000" dirty="0" smtClean="0"/>
                        <a:t>ስለዚህ የሰው ልጅ የሚመጣበትን ቀንና ሰዓት አታውቁምና ተዘጋጁ</a:t>
                      </a:r>
                      <a:endParaRPr lang="en-US" sz="4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600" kern="1200" dirty="0" smtClean="0">
                          <a:solidFill>
                            <a:schemeClr val="dk1"/>
                          </a:solidFill>
                          <a:latin typeface="+mn-lt"/>
                          <a:ea typeface="+mn-ea"/>
                          <a:cs typeface="+mn-cs"/>
                        </a:rPr>
                        <a:t>እግዲህ ቀኑን ሰዓቱን ስለማታውቁ ተዘጋጅታችሁ ጠብቁ።</a:t>
                      </a:r>
                      <a:br>
                        <a:rPr kumimoji="0" lang="am-ET" sz="3600" kern="1200" dirty="0" smtClean="0">
                          <a:solidFill>
                            <a:schemeClr val="dk1"/>
                          </a:solidFill>
                          <a:latin typeface="+mn-lt"/>
                          <a:ea typeface="+mn-ea"/>
                          <a:cs typeface="+mn-cs"/>
                        </a:rPr>
                      </a:br>
                      <a:endParaRPr lang="en-US" sz="36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0" lang="am-ET" sz="3600" b="1" strike="sngStrike" kern="1200" dirty="0" smtClean="0">
                          <a:solidFill>
                            <a:srgbClr val="FF0000"/>
                          </a:solidFill>
                          <a:latin typeface="+mn-lt"/>
                          <a:ea typeface="+mn-ea"/>
                          <a:cs typeface="+mn-cs"/>
                        </a:rPr>
                        <a:t>የሰው ልጅ</a:t>
                      </a:r>
                      <a:endParaRPr lang="en-US" sz="3600" b="1" strike="sngStrike" dirty="0" smtClean="0">
                        <a:solidFill>
                          <a:srgbClr val="FF0000"/>
                        </a:solidFill>
                      </a:endParaRPr>
                    </a:p>
                    <a:p>
                      <a:endParaRPr lang="en-US" sz="3600" dirty="0"/>
                    </a:p>
                  </a:txBody>
                  <a:tcPr/>
                </a:tc>
              </a:tr>
            </a:tbl>
          </a:graphicData>
        </a:graphic>
      </p:graphicFrame>
    </p:spTree>
  </p:cSld>
  <p:clrMapOvr>
    <a:masterClrMapping/>
  </p:clrMapOvr>
  <p:transition spd="slow">
    <p:diamon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b="1" dirty="0" smtClean="0"/>
              <a:t>ማቴ 24፡ 36</a:t>
            </a:r>
          </a:p>
          <a:p>
            <a:pPr>
              <a:buNone/>
            </a:pPr>
            <a:endParaRPr lang="en-US" b="1" dirty="0"/>
          </a:p>
        </p:txBody>
      </p:sp>
      <p:graphicFrame>
        <p:nvGraphicFramePr>
          <p:cNvPr id="4" name="Table 3"/>
          <p:cNvGraphicFramePr>
            <a:graphicFrameLocks noGrp="1"/>
          </p:cNvGraphicFramePr>
          <p:nvPr/>
        </p:nvGraphicFramePr>
        <p:xfrm>
          <a:off x="1752600" y="533400"/>
          <a:ext cx="8686800" cy="6187440"/>
        </p:xfrm>
        <a:graphic>
          <a:graphicData uri="http://schemas.openxmlformats.org/drawingml/2006/table">
            <a:tbl>
              <a:tblPr firstRow="1" bandRow="1">
                <a:tableStyleId>{073A0DAA-6AF3-43AB-8588-CEC1D06C72B9}</a:tableStyleId>
              </a:tblPr>
              <a:tblGrid>
                <a:gridCol w="2171700"/>
                <a:gridCol w="2171700"/>
                <a:gridCol w="2171700"/>
                <a:gridCol w="21717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3000" kern="1200" dirty="0" smtClean="0">
                          <a:solidFill>
                            <a:schemeClr val="dk1"/>
                          </a:solidFill>
                          <a:latin typeface="+mn-lt"/>
                          <a:ea typeface="+mn-ea"/>
                          <a:cs typeface="+mn-cs"/>
                        </a:rPr>
                        <a:t>ስለዚያች ቀንና ስለዚያች ሰዓት ግን ከአባት ብቻ በቀር የሰማይ መላእክትም ቢሆኑ </a:t>
                      </a:r>
                      <a:r>
                        <a:rPr kumimoji="0" lang="am-ET" sz="3000" b="1" i="1" kern="1200" dirty="0" smtClean="0">
                          <a:solidFill>
                            <a:srgbClr val="FF0000"/>
                          </a:solidFill>
                          <a:latin typeface="+mn-lt"/>
                          <a:ea typeface="+mn-ea"/>
                          <a:cs typeface="+mn-cs"/>
                        </a:rPr>
                        <a:t>ልጅም ቢሆን </a:t>
                      </a:r>
                      <a:r>
                        <a:rPr kumimoji="0" lang="am-ET" sz="3000" kern="1200" dirty="0" smtClean="0">
                          <a:solidFill>
                            <a:schemeClr val="dk1"/>
                          </a:solidFill>
                          <a:latin typeface="+mn-lt"/>
                          <a:ea typeface="+mn-ea"/>
                          <a:cs typeface="+mn-cs"/>
                        </a:rPr>
                        <a:t>የሚያውቅ የለም።</a:t>
                      </a:r>
                      <a:br>
                        <a:rPr kumimoji="0" lang="am-ET" sz="3000" kern="1200" dirty="0" smtClean="0">
                          <a:solidFill>
                            <a:schemeClr val="dk1"/>
                          </a:solidFill>
                          <a:latin typeface="+mn-lt"/>
                          <a:ea typeface="+mn-ea"/>
                          <a:cs typeface="+mn-cs"/>
                        </a:rPr>
                      </a:br>
                      <a:endParaRPr lang="en-US" sz="3000" dirty="0"/>
                    </a:p>
                  </a:txBody>
                  <a:tcPr/>
                </a:tc>
                <a:tc>
                  <a:txBody>
                    <a:bodyPr/>
                    <a:lstStyle/>
                    <a:p>
                      <a:r>
                        <a:rPr kumimoji="0" lang="en-US" sz="3000" kern="1200" dirty="0" smtClean="0">
                          <a:solidFill>
                            <a:schemeClr val="dk1"/>
                          </a:solidFill>
                          <a:latin typeface="+mn-lt"/>
                          <a:ea typeface="+mn-ea"/>
                          <a:cs typeface="+mn-cs"/>
                        </a:rPr>
                        <a:t>But of that day and hour </a:t>
                      </a:r>
                      <a:r>
                        <a:rPr kumimoji="0" lang="en-US" sz="3000" kern="1200" dirty="0" err="1" smtClean="0">
                          <a:solidFill>
                            <a:schemeClr val="dk1"/>
                          </a:solidFill>
                          <a:latin typeface="+mn-lt"/>
                          <a:ea typeface="+mn-ea"/>
                          <a:cs typeface="+mn-cs"/>
                        </a:rPr>
                        <a:t>knoweth</a:t>
                      </a:r>
                      <a:r>
                        <a:rPr kumimoji="0" lang="en-US" sz="3000" kern="1200" dirty="0" smtClean="0">
                          <a:solidFill>
                            <a:schemeClr val="dk1"/>
                          </a:solidFill>
                          <a:latin typeface="+mn-lt"/>
                          <a:ea typeface="+mn-ea"/>
                          <a:cs typeface="+mn-cs"/>
                        </a:rPr>
                        <a:t> no man, no, not the angels of heaven, but my Father only.</a:t>
                      </a:r>
                      <a:br>
                        <a:rPr kumimoji="0" lang="en-US" sz="3000" kern="1200" dirty="0" smtClean="0">
                          <a:solidFill>
                            <a:schemeClr val="dk1"/>
                          </a:solidFill>
                          <a:latin typeface="+mn-lt"/>
                          <a:ea typeface="+mn-ea"/>
                          <a:cs typeface="+mn-cs"/>
                        </a:rPr>
                      </a:br>
                      <a:endParaRPr lang="en-US" sz="3000" dirty="0"/>
                    </a:p>
                  </a:txBody>
                  <a:tcPr/>
                </a:tc>
                <a:tc>
                  <a:txBody>
                    <a:bodyPr/>
                    <a:lstStyle/>
                    <a:p>
                      <a:r>
                        <a:rPr lang="am-ET" sz="3000" dirty="0" smtClean="0"/>
                        <a:t>ግን ሰለዚያች ቀንና ሰዓት ግን ከአባቴ በስተቀር ማንም ሰው አያውቅም፣ ማንም፣ የሰማይ ማላዕክትም ቢሆን</a:t>
                      </a:r>
                      <a:endParaRPr lang="en-US" sz="3000" dirty="0"/>
                    </a:p>
                  </a:txBody>
                  <a:tcPr/>
                </a:tc>
                <a:tc>
                  <a:txBody>
                    <a:bodyPr/>
                    <a:lstStyle/>
                    <a:p>
                      <a:r>
                        <a:rPr lang="am-ET" sz="3000" dirty="0" smtClean="0"/>
                        <a:t>ያን ቀንና ሰዓት ግን ከአብ በስተቀር የሰማይ መላዕክትም ቢሆኑ </a:t>
                      </a:r>
                      <a:r>
                        <a:rPr lang="am-ET" sz="3000" b="1" i="1" dirty="0" smtClean="0">
                          <a:solidFill>
                            <a:srgbClr val="FF0000"/>
                          </a:solidFill>
                        </a:rPr>
                        <a:t>ወልድም ቢሆን </a:t>
                      </a:r>
                      <a:r>
                        <a:rPr lang="am-ET" sz="3000" dirty="0" smtClean="0"/>
                        <a:t>ማንም አያውቅም።</a:t>
                      </a:r>
                      <a:endParaRPr lang="en-US" sz="3000" dirty="0"/>
                    </a:p>
                  </a:txBody>
                  <a:tcPr/>
                </a:tc>
              </a:tr>
            </a:tbl>
          </a:graphicData>
        </a:graphic>
      </p:graphicFrame>
    </p:spTree>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dirty="0" smtClean="0"/>
              <a:t>ማርቆስ 2፡17</a:t>
            </a:r>
          </a:p>
          <a:p>
            <a:pPr>
              <a:buNone/>
            </a:pPr>
            <a:endParaRPr lang="en-US" dirty="0"/>
          </a:p>
        </p:txBody>
      </p:sp>
      <p:graphicFrame>
        <p:nvGraphicFramePr>
          <p:cNvPr id="4" name="Table 3"/>
          <p:cNvGraphicFramePr>
            <a:graphicFrameLocks noGrp="1"/>
          </p:cNvGraphicFramePr>
          <p:nvPr/>
        </p:nvGraphicFramePr>
        <p:xfrm>
          <a:off x="1752600" y="533400"/>
          <a:ext cx="8686800" cy="6278880"/>
        </p:xfrm>
        <a:graphic>
          <a:graphicData uri="http://schemas.openxmlformats.org/drawingml/2006/table">
            <a:tbl>
              <a:tblPr firstRow="1" bandRow="1">
                <a:tableStyleId>{073A0DAA-6AF3-43AB-8588-CEC1D06C72B9}</a:tableStyleId>
              </a:tblPr>
              <a:tblGrid>
                <a:gridCol w="2171700"/>
                <a:gridCol w="2171700"/>
                <a:gridCol w="2171700"/>
                <a:gridCol w="21717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400" kern="1200" dirty="0" smtClean="0">
                          <a:solidFill>
                            <a:schemeClr val="dk1"/>
                          </a:solidFill>
                          <a:latin typeface="+mn-lt"/>
                          <a:ea typeface="+mn-ea"/>
                          <a:cs typeface="+mn-cs"/>
                        </a:rPr>
                        <a:t>ኢየሱስም ሰምቶ። ሕመምተኞች እንጂ ብርቱዎች ባለ መድኃኒት አያስፈልጋቸውም ኃጢአተኞችን  እንጂ ጻድቃንን ልጠራ አልመጣሁም አላቸው።</a:t>
                      </a:r>
                      <a:br>
                        <a:rPr kumimoji="0" lang="am-ET" sz="2400" kern="1200" dirty="0" smtClean="0">
                          <a:solidFill>
                            <a:schemeClr val="dk1"/>
                          </a:solidFill>
                          <a:latin typeface="+mn-lt"/>
                          <a:ea typeface="+mn-ea"/>
                          <a:cs typeface="+mn-cs"/>
                        </a:rPr>
                      </a:br>
                      <a:endParaRPr kumimoji="0" lang="am-ET" sz="2400" kern="1200" dirty="0" smtClean="0">
                        <a:solidFill>
                          <a:schemeClr val="dk1"/>
                        </a:solidFill>
                        <a:latin typeface="+mn-lt"/>
                        <a:ea typeface="+mn-ea"/>
                        <a:cs typeface="+mn-cs"/>
                      </a:endParaRPr>
                    </a:p>
                    <a:p>
                      <a:r>
                        <a:rPr kumimoji="0" lang="am-ET" sz="2400" b="1" i="1" strike="sngStrike" kern="1200" dirty="0" smtClean="0">
                          <a:solidFill>
                            <a:srgbClr val="FF0000"/>
                          </a:solidFill>
                          <a:latin typeface="+mn-lt"/>
                          <a:ea typeface="+mn-ea"/>
                          <a:cs typeface="+mn-cs"/>
                        </a:rPr>
                        <a:t>ለንሰሐ ልጠራ</a:t>
                      </a:r>
                      <a:endParaRPr lang="en-US" sz="2400" strike="sngStrike" dirty="0"/>
                    </a:p>
                  </a:txBody>
                  <a:tcPr/>
                </a:tc>
                <a:tc>
                  <a:txBody>
                    <a:bodyPr/>
                    <a:lstStyle/>
                    <a:p>
                      <a:r>
                        <a:rPr kumimoji="0" lang="en-US" sz="2400" kern="1200" dirty="0" smtClean="0">
                          <a:solidFill>
                            <a:schemeClr val="dk1"/>
                          </a:solidFill>
                          <a:latin typeface="+mn-lt"/>
                          <a:ea typeface="+mn-ea"/>
                          <a:cs typeface="+mn-cs"/>
                        </a:rPr>
                        <a:t>When Jesus heard it, he </a:t>
                      </a:r>
                      <a:r>
                        <a:rPr kumimoji="0" lang="en-US" sz="2400" kern="1200" dirty="0" err="1" smtClean="0">
                          <a:solidFill>
                            <a:schemeClr val="dk1"/>
                          </a:solidFill>
                          <a:latin typeface="+mn-lt"/>
                          <a:ea typeface="+mn-ea"/>
                          <a:cs typeface="+mn-cs"/>
                        </a:rPr>
                        <a:t>saith</a:t>
                      </a:r>
                      <a:r>
                        <a:rPr kumimoji="0" lang="en-US" sz="2400" kern="1200" dirty="0" smtClean="0">
                          <a:solidFill>
                            <a:schemeClr val="dk1"/>
                          </a:solidFill>
                          <a:latin typeface="+mn-lt"/>
                          <a:ea typeface="+mn-ea"/>
                          <a:cs typeface="+mn-cs"/>
                        </a:rPr>
                        <a:t> unto them, They that are whole have no need of the physician, but they that are sick: I came not to call the righteous, but sinners to repentance.</a:t>
                      </a:r>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400" kern="1200" dirty="0" smtClean="0">
                          <a:solidFill>
                            <a:schemeClr val="dk1"/>
                          </a:solidFill>
                          <a:latin typeface="+mn-lt"/>
                          <a:ea typeface="+mn-ea"/>
                          <a:cs typeface="+mn-cs"/>
                        </a:rPr>
                        <a:t>ኢየሱስም ሰምቶ። ሕመምተኞች እንጂ ብርቱዎች ባለ መድኃኒት አያስፈልጋቸውም። የመጣውት ኃጢአተኞችን </a:t>
                      </a:r>
                      <a:r>
                        <a:rPr kumimoji="0" lang="am-ET" sz="2400" b="1" i="1" kern="1200" dirty="0" smtClean="0">
                          <a:solidFill>
                            <a:srgbClr val="FF0000"/>
                          </a:solidFill>
                          <a:latin typeface="+mn-lt"/>
                          <a:ea typeface="+mn-ea"/>
                          <a:cs typeface="+mn-cs"/>
                        </a:rPr>
                        <a:t>ለንሰሐ ልጠራ </a:t>
                      </a:r>
                      <a:r>
                        <a:rPr kumimoji="0" lang="am-ET" sz="2400" kern="1200" dirty="0" smtClean="0">
                          <a:solidFill>
                            <a:schemeClr val="dk1"/>
                          </a:solidFill>
                          <a:latin typeface="+mn-lt"/>
                          <a:ea typeface="+mn-ea"/>
                          <a:cs typeface="+mn-cs"/>
                        </a:rPr>
                        <a:t>እንጂ ጻድቃንን ልጠራ አልመጣሁም አላቸው።</a:t>
                      </a:r>
                      <a:br>
                        <a:rPr kumimoji="0" lang="am-ET" sz="2400" kern="1200" dirty="0" smtClean="0">
                          <a:solidFill>
                            <a:schemeClr val="dk1"/>
                          </a:solidFill>
                          <a:latin typeface="+mn-lt"/>
                          <a:ea typeface="+mn-ea"/>
                          <a:cs typeface="+mn-cs"/>
                        </a:rPr>
                      </a:br>
                      <a:endParaRPr lang="en-US" sz="2400" dirty="0" smtClean="0"/>
                    </a:p>
                    <a:p>
                      <a:endParaRPr lang="en-US" sz="2400" dirty="0"/>
                    </a:p>
                  </a:txBody>
                  <a:tcPr/>
                </a:tc>
                <a:tc>
                  <a:txBody>
                    <a:bodyPr/>
                    <a:lstStyle/>
                    <a:p>
                      <a:r>
                        <a:rPr kumimoji="0" lang="am-ET" sz="2500" kern="1200" dirty="0" smtClean="0">
                          <a:solidFill>
                            <a:schemeClr val="dk1"/>
                          </a:solidFill>
                          <a:latin typeface="+mn-lt"/>
                          <a:ea typeface="+mn-ea"/>
                          <a:cs typeface="+mn-cs"/>
                        </a:rPr>
                        <a:t>ኢየሱስም</a:t>
                      </a:r>
                      <a:r>
                        <a:rPr kumimoji="0" lang="en-US" sz="2500" kern="1200" dirty="0" smtClean="0">
                          <a:solidFill>
                            <a:schemeClr val="dk1"/>
                          </a:solidFill>
                          <a:latin typeface="+mn-lt"/>
                          <a:ea typeface="+mn-ea"/>
                          <a:cs typeface="+mn-cs"/>
                        </a:rPr>
                        <a:t> </a:t>
                      </a:r>
                      <a:r>
                        <a:rPr kumimoji="0" lang="am-ET" sz="2500" kern="1200" dirty="0" smtClean="0">
                          <a:solidFill>
                            <a:schemeClr val="dk1"/>
                          </a:solidFill>
                          <a:latin typeface="+mn-lt"/>
                          <a:ea typeface="+mn-ea"/>
                          <a:cs typeface="+mn-cs"/>
                        </a:rPr>
                        <a:t>የሚናገሩትን ሰምቶ። “ሀኪሞች የሚያስፈልጋቸው ሕመምተኞች እንጂ ጤነኞች አይደሉም  ፤ እኔ ሃጥያተኞችን እንጂ ጻድቃንን ወደ ንሰሐ ልጠራ አልመጣሁም አላቸው።</a:t>
                      </a:r>
                      <a:br>
                        <a:rPr kumimoji="0" lang="am-ET" sz="2500" kern="1200" dirty="0" smtClean="0">
                          <a:solidFill>
                            <a:schemeClr val="dk1"/>
                          </a:solidFill>
                          <a:latin typeface="+mn-lt"/>
                          <a:ea typeface="+mn-ea"/>
                          <a:cs typeface="+mn-cs"/>
                        </a:rPr>
                      </a:br>
                      <a:endParaRPr lang="en-US" sz="2500" dirty="0"/>
                    </a:p>
                  </a:txBody>
                  <a:tcPr/>
                </a:tc>
              </a:tr>
            </a:tbl>
          </a:graphicData>
        </a:graphic>
      </p:graphicFrame>
    </p:spTree>
  </p:cSld>
  <p:clrMapOvr>
    <a:masterClrMapping/>
  </p:clrMapOvr>
  <p:transition spd="slow">
    <p:comb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ማርቆስ 6፡11</a:t>
            </a:r>
          </a:p>
          <a:p>
            <a:pPr>
              <a:buNone/>
            </a:pPr>
            <a:endParaRPr lang="en-US" sz="3200" b="1" dirty="0"/>
          </a:p>
        </p:txBody>
      </p:sp>
      <p:graphicFrame>
        <p:nvGraphicFramePr>
          <p:cNvPr id="4" name="Table 3"/>
          <p:cNvGraphicFramePr>
            <a:graphicFrameLocks noGrp="1"/>
          </p:cNvGraphicFramePr>
          <p:nvPr/>
        </p:nvGraphicFramePr>
        <p:xfrm>
          <a:off x="1676400" y="609600"/>
          <a:ext cx="8839200" cy="6065520"/>
        </p:xfrm>
        <a:graphic>
          <a:graphicData uri="http://schemas.openxmlformats.org/drawingml/2006/table">
            <a:tbl>
              <a:tblPr firstRow="1" bandRow="1">
                <a:tableStyleId>{073A0DAA-6AF3-43AB-8588-CEC1D06C72B9}</a:tableStyleId>
              </a:tblPr>
              <a:tblGrid>
                <a:gridCol w="2209800"/>
                <a:gridCol w="2209800"/>
                <a:gridCol w="2209800"/>
                <a:gridCol w="2209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300" kern="1200" dirty="0" smtClean="0">
                          <a:solidFill>
                            <a:schemeClr val="dk1"/>
                          </a:solidFill>
                          <a:latin typeface="+mn-lt"/>
                          <a:ea typeface="+mn-ea"/>
                          <a:cs typeface="+mn-cs"/>
                        </a:rPr>
                        <a:t>ከማይቀበሉአችሁና ከማይሰሙአችሁ ስፍራ ሁሉ፥ ከዚያ ወጥታችሁ ምስክር ይሆንባቸው ዘንድ ከእግራችሁ በታች ያለውን ትቢያ አራግፉ። እውነት እላችኋለሁ፥ ከዚያች ከተማ ይልቅ ለሰዶምና ለገሞራ በፍርድ ቀን ይቀልላቸዋል አላቸው።</a:t>
                      </a:r>
                      <a:endParaRPr lang="en-US" sz="2300" dirty="0"/>
                    </a:p>
                  </a:txBody>
                  <a:tcPr/>
                </a:tc>
                <a:tc>
                  <a:txBody>
                    <a:bodyPr/>
                    <a:lstStyle/>
                    <a:p>
                      <a:r>
                        <a:rPr kumimoji="0" lang="en-US" sz="2000" kern="1200" dirty="0" smtClean="0">
                          <a:solidFill>
                            <a:schemeClr val="dk1"/>
                          </a:solidFill>
                          <a:latin typeface="+mn-lt"/>
                          <a:ea typeface="+mn-ea"/>
                          <a:cs typeface="+mn-cs"/>
                        </a:rPr>
                        <a:t>And whosoever shall not receive you, nor hear you, when ye depart thence, shake off the dust under your feet for a testimony against them. Verily I say unto you, It shall be more tolerable for Sodom and </a:t>
                      </a:r>
                      <a:r>
                        <a:rPr kumimoji="0" lang="en-US" sz="2000" kern="1200" dirty="0" err="1" smtClean="0">
                          <a:solidFill>
                            <a:schemeClr val="dk1"/>
                          </a:solidFill>
                          <a:latin typeface="+mn-lt"/>
                          <a:ea typeface="+mn-ea"/>
                          <a:cs typeface="+mn-cs"/>
                        </a:rPr>
                        <a:t>Gomorrha</a:t>
                      </a:r>
                      <a:r>
                        <a:rPr kumimoji="0" lang="en-US" sz="2000" kern="1200" dirty="0" smtClean="0">
                          <a:solidFill>
                            <a:schemeClr val="dk1"/>
                          </a:solidFill>
                          <a:latin typeface="+mn-lt"/>
                          <a:ea typeface="+mn-ea"/>
                          <a:cs typeface="+mn-cs"/>
                        </a:rPr>
                        <a:t> in the day of judgment, than for that city.</a:t>
                      </a:r>
                      <a:endParaRPr lang="en-US" sz="2000" dirty="0"/>
                    </a:p>
                  </a:txBody>
                  <a:tcPr/>
                </a:tc>
                <a:tc>
                  <a:txBody>
                    <a:bodyPr/>
                    <a:lstStyle/>
                    <a:p>
                      <a:r>
                        <a:rPr kumimoji="0" lang="am-ET" sz="2100" kern="1200" dirty="0" smtClean="0">
                          <a:solidFill>
                            <a:schemeClr val="dk1"/>
                          </a:solidFill>
                          <a:latin typeface="+mn-lt"/>
                          <a:ea typeface="+mn-ea"/>
                          <a:cs typeface="+mn-cs"/>
                        </a:rPr>
                        <a:t>የትኛውም ቦታ የማይቀበሉአችሁ</a:t>
                      </a:r>
                      <a:r>
                        <a:rPr kumimoji="0" lang="am-ET" sz="2100" kern="1200" baseline="0" dirty="0" smtClean="0">
                          <a:solidFill>
                            <a:schemeClr val="dk1"/>
                          </a:solidFill>
                          <a:latin typeface="+mn-lt"/>
                          <a:ea typeface="+mn-ea"/>
                          <a:cs typeface="+mn-cs"/>
                        </a:rPr>
                        <a:t> ወይም</a:t>
                      </a:r>
                      <a:r>
                        <a:rPr kumimoji="0" lang="am-ET" sz="2100" kern="1200" dirty="0" smtClean="0">
                          <a:solidFill>
                            <a:schemeClr val="dk1"/>
                          </a:solidFill>
                          <a:latin typeface="+mn-lt"/>
                          <a:ea typeface="+mn-ea"/>
                          <a:cs typeface="+mn-cs"/>
                        </a:rPr>
                        <a:t> የማይሰሙአችሁ ከሆነ ከዚያ ስፍራ ስትወጡ  ምስክር  እንዲሆንባችሁ ይሆንባቸው ዘንድ ከእግራችሁ ስር ያለውን ትቢያ በዚያ አራግፉ። እውነት እላችኋለሁ፥ ከዚያች ከተማ ይልቅ ለሰዶምና ለገሞራ በፍርድ ቀን ይቀልላቸዋል አላቸው።</a:t>
                      </a:r>
                      <a:endParaRPr lang="en-US" sz="21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100" kern="1200" dirty="0" smtClean="0">
                          <a:solidFill>
                            <a:schemeClr val="dk1"/>
                          </a:solidFill>
                          <a:latin typeface="+mn-lt"/>
                          <a:ea typeface="+mn-ea"/>
                          <a:cs typeface="+mn-cs"/>
                        </a:rPr>
                        <a:t>የትኛውም ቦታ የማይቀበሉአችሁ</a:t>
                      </a:r>
                      <a:r>
                        <a:rPr kumimoji="0" lang="am-ET" sz="2100" kern="1200" baseline="0" dirty="0" smtClean="0">
                          <a:solidFill>
                            <a:schemeClr val="dk1"/>
                          </a:solidFill>
                          <a:latin typeface="+mn-lt"/>
                          <a:ea typeface="+mn-ea"/>
                          <a:cs typeface="+mn-cs"/>
                        </a:rPr>
                        <a:t> ወይም</a:t>
                      </a:r>
                      <a:r>
                        <a:rPr kumimoji="0" lang="am-ET" sz="2100" kern="1200" dirty="0" smtClean="0">
                          <a:solidFill>
                            <a:schemeClr val="dk1"/>
                          </a:solidFill>
                          <a:latin typeface="+mn-lt"/>
                          <a:ea typeface="+mn-ea"/>
                          <a:cs typeface="+mn-cs"/>
                        </a:rPr>
                        <a:t> የማይሰሙአችሁ ከሆነ ከዚያ ስፍራ ስትወጡ  ምስክር  እንዲሆንባችሁ ይሆንባቸው ዘንድ ከእግራችሁ ስር ያለውን ትቢያ በዚያ አራግፉ። </a:t>
                      </a:r>
                      <a:r>
                        <a:rPr kumimoji="0" lang="am-ET" sz="2100" b="1" i="1" strike="sngStrike" kern="1200" dirty="0" smtClean="0">
                          <a:solidFill>
                            <a:srgbClr val="FF0000"/>
                          </a:solidFill>
                          <a:latin typeface="+mn-lt"/>
                          <a:ea typeface="+mn-ea"/>
                          <a:cs typeface="+mn-cs"/>
                        </a:rPr>
                        <a:t>እውነት እላችኋለሁ፥ ከዚያች ከተማ ይልቅ ለሰዶምና ለገሞራ በፍርድ ቀን ይቀልላቸዋል አላቸው።</a:t>
                      </a:r>
                      <a:endParaRPr kumimoji="0" lang="en-US" sz="2100" b="1" i="1" strike="sngStrike" kern="1200" dirty="0" smtClean="0">
                        <a:solidFill>
                          <a:srgbClr val="FF0000"/>
                        </a:solidFill>
                        <a:latin typeface="+mn-lt"/>
                        <a:ea typeface="+mn-ea"/>
                        <a:cs typeface="+mn-cs"/>
                      </a:endParaRPr>
                    </a:p>
                    <a:p>
                      <a:endParaRPr lang="en-US" sz="2100" dirty="0"/>
                    </a:p>
                  </a:txBody>
                  <a:tcPr/>
                </a:tc>
              </a:tr>
            </a:tbl>
          </a:graphicData>
        </a:graphic>
      </p:graphicFrame>
    </p:spTree>
  </p:cSld>
  <p:clrMapOvr>
    <a:masterClrMapping/>
  </p:clrMapOvr>
  <p:transition spd="slow">
    <p:cover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2800" b="1" dirty="0"/>
              <a:t>ማርቆስ 10፡24</a:t>
            </a:r>
          </a:p>
          <a:p>
            <a:pPr>
              <a:buNone/>
            </a:pPr>
            <a:endParaRPr lang="en-US" sz="2800" b="1" dirty="0"/>
          </a:p>
        </p:txBody>
      </p:sp>
      <p:graphicFrame>
        <p:nvGraphicFramePr>
          <p:cNvPr id="4" name="Table 3"/>
          <p:cNvGraphicFramePr>
            <a:graphicFrameLocks noGrp="1"/>
          </p:cNvGraphicFramePr>
          <p:nvPr/>
        </p:nvGraphicFramePr>
        <p:xfrm>
          <a:off x="1676400" y="609600"/>
          <a:ext cx="8839200" cy="6096000"/>
        </p:xfrm>
        <a:graphic>
          <a:graphicData uri="http://schemas.openxmlformats.org/drawingml/2006/table">
            <a:tbl>
              <a:tblPr firstRow="1" bandRow="1">
                <a:tableStyleId>{073A0DAA-6AF3-43AB-8588-CEC1D06C72B9}</a:tableStyleId>
              </a:tblPr>
              <a:tblGrid>
                <a:gridCol w="2209800"/>
                <a:gridCol w="2209800"/>
                <a:gridCol w="2209800"/>
                <a:gridCol w="2209800"/>
              </a:tblGrid>
              <a:tr h="111125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984750">
                <a:tc>
                  <a:txBody>
                    <a:bodyPr/>
                    <a:lstStyle/>
                    <a:p>
                      <a:r>
                        <a:rPr kumimoji="0" lang="am-ET" sz="2800" kern="1200" dirty="0" smtClean="0">
                          <a:solidFill>
                            <a:schemeClr val="dk1"/>
                          </a:solidFill>
                          <a:latin typeface="+mn-lt"/>
                          <a:ea typeface="+mn-ea"/>
                          <a:cs typeface="+mn-cs"/>
                        </a:rPr>
                        <a:t>ደቀ መዛሙርቱም እነዚህን ቃሎች አደነቁ። ኢየሱስም ደግሞ መልሶ፦ ልጆች ሆይ፥ በገንዘብ ለሚታመኑ ወደ እግዚአብሔር መንግሥት መግባት እንዴት ጭንቅ ነው።</a:t>
                      </a:r>
                      <a:endParaRPr lang="en-US" sz="2800" dirty="0"/>
                    </a:p>
                  </a:txBody>
                  <a:tcPr/>
                </a:tc>
                <a:tc>
                  <a:txBody>
                    <a:bodyPr/>
                    <a:lstStyle/>
                    <a:p>
                      <a:r>
                        <a:rPr kumimoji="0" lang="en-US" sz="2200" kern="1200" dirty="0" smtClean="0">
                          <a:solidFill>
                            <a:schemeClr val="dk1"/>
                          </a:solidFill>
                          <a:latin typeface="+mn-lt"/>
                          <a:ea typeface="+mn-ea"/>
                          <a:cs typeface="+mn-cs"/>
                        </a:rPr>
                        <a:t>And the disciples were astonished at his words. But Jesus </a:t>
                      </a:r>
                      <a:r>
                        <a:rPr kumimoji="0" lang="en-US" sz="2200" kern="1200" dirty="0" err="1" smtClean="0">
                          <a:solidFill>
                            <a:schemeClr val="dk1"/>
                          </a:solidFill>
                          <a:latin typeface="+mn-lt"/>
                          <a:ea typeface="+mn-ea"/>
                          <a:cs typeface="+mn-cs"/>
                        </a:rPr>
                        <a:t>answereth</a:t>
                      </a:r>
                      <a:r>
                        <a:rPr kumimoji="0" lang="en-US" sz="2200" kern="1200" dirty="0" smtClean="0">
                          <a:solidFill>
                            <a:schemeClr val="dk1"/>
                          </a:solidFill>
                          <a:latin typeface="+mn-lt"/>
                          <a:ea typeface="+mn-ea"/>
                          <a:cs typeface="+mn-cs"/>
                        </a:rPr>
                        <a:t> again, and </a:t>
                      </a:r>
                      <a:r>
                        <a:rPr kumimoji="0" lang="en-US" sz="2200" kern="1200" dirty="0" err="1" smtClean="0">
                          <a:solidFill>
                            <a:schemeClr val="dk1"/>
                          </a:solidFill>
                          <a:latin typeface="+mn-lt"/>
                          <a:ea typeface="+mn-ea"/>
                          <a:cs typeface="+mn-cs"/>
                        </a:rPr>
                        <a:t>saith</a:t>
                      </a:r>
                      <a:r>
                        <a:rPr kumimoji="0" lang="en-US" sz="2200" kern="1200" dirty="0" smtClean="0">
                          <a:solidFill>
                            <a:schemeClr val="dk1"/>
                          </a:solidFill>
                          <a:latin typeface="+mn-lt"/>
                          <a:ea typeface="+mn-ea"/>
                          <a:cs typeface="+mn-cs"/>
                        </a:rPr>
                        <a:t> unto them</a:t>
                      </a:r>
                      <a:r>
                        <a:rPr kumimoji="0" lang="en-US" sz="2200" b="1" i="1" kern="1200" dirty="0" smtClean="0">
                          <a:solidFill>
                            <a:schemeClr val="dk1"/>
                          </a:solidFill>
                          <a:latin typeface="+mn-lt"/>
                          <a:ea typeface="+mn-ea"/>
                          <a:cs typeface="+mn-cs"/>
                        </a:rPr>
                        <a:t>, Children, how hard is it for them that trust in riches to </a:t>
                      </a:r>
                      <a:r>
                        <a:rPr kumimoji="0" lang="en-US" sz="2200" kern="1200" dirty="0" smtClean="0">
                          <a:solidFill>
                            <a:schemeClr val="dk1"/>
                          </a:solidFill>
                          <a:latin typeface="+mn-lt"/>
                          <a:ea typeface="+mn-ea"/>
                          <a:cs typeface="+mn-cs"/>
                        </a:rPr>
                        <a:t>enter into the kingdom of God!</a:t>
                      </a:r>
                      <a:endParaRPr lang="en-US" sz="2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600" kern="1200" dirty="0" smtClean="0">
                          <a:solidFill>
                            <a:schemeClr val="dk1"/>
                          </a:solidFill>
                          <a:latin typeface="+mn-lt"/>
                          <a:ea typeface="+mn-ea"/>
                          <a:cs typeface="+mn-cs"/>
                        </a:rPr>
                        <a:t>ደቀ መዛሙርቱም እነዚህን ቃሎች አደነቁ። ኢየሱስም ደግሞ መልሶ፦ ልጆች ሆይ፥ በገንዘብ ለሚታመኑ ወደ እግዚአብሔር መንግሥት መግባት እንዴት ጭንቅ ነው።</a:t>
                      </a:r>
                      <a:endParaRPr lang="en-US" sz="2600" dirty="0" smtClean="0"/>
                    </a:p>
                    <a:p>
                      <a:endParaRPr lang="en-US" sz="2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m-ET" sz="2400" dirty="0" smtClean="0"/>
                        <a:t>ደቀ መዛሙርቱም በንግግሩ ተገረሙ፤ እየሱስ ግን እንደገና መልሶ እንዲህ አላቸው “ልጆች ሆይ </a:t>
                      </a:r>
                      <a:r>
                        <a:rPr kumimoji="0" lang="am-ET" sz="2400" b="1" i="1" strike="sngStrike" kern="1200" dirty="0" smtClean="0">
                          <a:solidFill>
                            <a:srgbClr val="FF0000"/>
                          </a:solidFill>
                          <a:latin typeface="+mn-lt"/>
                          <a:ea typeface="+mn-ea"/>
                          <a:cs typeface="+mn-cs"/>
                        </a:rPr>
                        <a:t>በገንዘብ ለሚታመኑ </a:t>
                      </a:r>
                      <a:endParaRPr lang="en-US" sz="2400" b="1" i="1" strike="sngStrike" smtClean="0">
                        <a:solidFill>
                          <a:srgbClr val="FF0000"/>
                        </a:solidFill>
                      </a:endParaRPr>
                    </a:p>
                    <a:p>
                      <a:r>
                        <a:rPr lang="am-ET" sz="2400" smtClean="0"/>
                        <a:t>ወደ </a:t>
                      </a:r>
                      <a:r>
                        <a:rPr lang="am-ET" sz="2400" dirty="0" smtClean="0"/>
                        <a:t>እግዚአብሔር መንግስት ማግባት እንዴት ከባድ  ነገር ነው?</a:t>
                      </a:r>
                    </a:p>
                  </a:txBody>
                  <a:tcPr/>
                </a:tc>
              </a:tr>
            </a:tbl>
          </a:graphicData>
        </a:graphic>
      </p:graphicFrame>
    </p:spTree>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dirty="0" smtClean="0"/>
              <a:t>ማርቆስ 13፡14</a:t>
            </a:r>
          </a:p>
          <a:p>
            <a:pPr>
              <a:buNone/>
            </a:pPr>
            <a:endParaRPr lang="en-US" dirty="0"/>
          </a:p>
        </p:txBody>
      </p:sp>
      <p:graphicFrame>
        <p:nvGraphicFramePr>
          <p:cNvPr id="4" name="Table 3"/>
          <p:cNvGraphicFramePr>
            <a:graphicFrameLocks noGrp="1"/>
          </p:cNvGraphicFramePr>
          <p:nvPr/>
        </p:nvGraphicFramePr>
        <p:xfrm>
          <a:off x="1828800" y="533401"/>
          <a:ext cx="8839200" cy="6278880"/>
        </p:xfrm>
        <a:graphic>
          <a:graphicData uri="http://schemas.openxmlformats.org/drawingml/2006/table">
            <a:tbl>
              <a:tblPr firstRow="1" bandRow="1">
                <a:tableStyleId>{073A0DAA-6AF3-43AB-8588-CEC1D06C72B9}</a:tableStyleId>
              </a:tblPr>
              <a:tblGrid>
                <a:gridCol w="2209800"/>
                <a:gridCol w="2209800"/>
                <a:gridCol w="2209800"/>
                <a:gridCol w="2209800"/>
              </a:tblGrid>
              <a:tr h="10590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5036973">
                <a:tc>
                  <a:txBody>
                    <a:bodyPr/>
                    <a:lstStyle/>
                    <a:p>
                      <a:r>
                        <a:rPr kumimoji="0" lang="am-ET" sz="2800" kern="1200" dirty="0" smtClean="0">
                          <a:solidFill>
                            <a:schemeClr val="dk1"/>
                          </a:solidFill>
                          <a:latin typeface="+mn-lt"/>
                          <a:ea typeface="+mn-ea"/>
                          <a:cs typeface="+mn-cs"/>
                        </a:rPr>
                        <a:t>ነገር ግን በነቢዩ በዳንኤል የተባለውን የጥፋት ርኵሰት በማይገባው ስፍራ ቆሞ ብታዩ፥ አንባቢው ያስተውል፥ በዚያን ጊዜ በይሁዳ ያሉ ወደ ተራሮች ይሽሹ፥</a:t>
                      </a:r>
                      <a:endParaRPr lang="en-US" sz="2800" dirty="0"/>
                    </a:p>
                  </a:txBody>
                  <a:tcPr/>
                </a:tc>
                <a:tc>
                  <a:txBody>
                    <a:bodyPr/>
                    <a:lstStyle/>
                    <a:p>
                      <a:r>
                        <a:rPr kumimoji="0" lang="en-US" sz="2000" kern="1200" dirty="0" smtClean="0">
                          <a:solidFill>
                            <a:schemeClr val="dk1"/>
                          </a:solidFill>
                          <a:latin typeface="+mn-lt"/>
                          <a:ea typeface="+mn-ea"/>
                          <a:cs typeface="+mn-cs"/>
                        </a:rPr>
                        <a:t>But when ye shall see the abomination of desolation, spoken of by Daniel the prophet, standing where it ought not, (let him that </a:t>
                      </a:r>
                      <a:r>
                        <a:rPr kumimoji="0" lang="en-US" sz="2000" kern="1200" dirty="0" err="1" smtClean="0">
                          <a:solidFill>
                            <a:schemeClr val="dk1"/>
                          </a:solidFill>
                          <a:latin typeface="+mn-lt"/>
                          <a:ea typeface="+mn-ea"/>
                          <a:cs typeface="+mn-cs"/>
                        </a:rPr>
                        <a:t>readeth</a:t>
                      </a:r>
                      <a:r>
                        <a:rPr kumimoji="0" lang="en-US" sz="2000" kern="1200" dirty="0" smtClean="0">
                          <a:solidFill>
                            <a:schemeClr val="dk1"/>
                          </a:solidFill>
                          <a:latin typeface="+mn-lt"/>
                          <a:ea typeface="+mn-ea"/>
                          <a:cs typeface="+mn-cs"/>
                        </a:rPr>
                        <a:t> understand,) then let them that be in </a:t>
                      </a:r>
                      <a:r>
                        <a:rPr kumimoji="0" lang="en-US" sz="2000" kern="1200" dirty="0" err="1" smtClean="0">
                          <a:solidFill>
                            <a:schemeClr val="dk1"/>
                          </a:solidFill>
                          <a:latin typeface="+mn-lt"/>
                          <a:ea typeface="+mn-ea"/>
                          <a:cs typeface="+mn-cs"/>
                        </a:rPr>
                        <a:t>Judæa</a:t>
                      </a:r>
                      <a:r>
                        <a:rPr kumimoji="0" lang="en-US" sz="2000" kern="1200" dirty="0" smtClean="0">
                          <a:solidFill>
                            <a:schemeClr val="dk1"/>
                          </a:solidFill>
                          <a:latin typeface="+mn-lt"/>
                          <a:ea typeface="+mn-ea"/>
                          <a:cs typeface="+mn-cs"/>
                        </a:rPr>
                        <a:t> flee to the mountains:</a:t>
                      </a:r>
                      <a:endParaRPr lang="en-US" sz="20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800" kern="1200" dirty="0" smtClean="0">
                          <a:solidFill>
                            <a:schemeClr val="dk1"/>
                          </a:solidFill>
                          <a:latin typeface="+mn-lt"/>
                          <a:ea typeface="+mn-ea"/>
                          <a:cs typeface="+mn-cs"/>
                        </a:rPr>
                        <a:t>ነገር ግን በነቢዩ በዳንኤል የተባለውን የጥፋት ርኵሰት በማይገባው ስፍራ ቆሞ ብታዩ፥ አንባቢው ያስተውል፥ በዚያን ጊዜ በይሁዳ ያሉ ወደ ተራሮች ይሽሹ፥</a:t>
                      </a:r>
                      <a:endParaRPr lang="en-US" sz="2800" dirty="0" smtClean="0"/>
                    </a:p>
                    <a:p>
                      <a:endParaRPr lang="en-US" sz="28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800" b="1" i="1" strike="sngStrike" kern="1200" dirty="0" smtClean="0">
                          <a:solidFill>
                            <a:srgbClr val="FF0000"/>
                          </a:solidFill>
                          <a:latin typeface="+mn-lt"/>
                          <a:ea typeface="+mn-ea"/>
                          <a:cs typeface="+mn-cs"/>
                        </a:rPr>
                        <a:t>ነገር ግን በነቢዩ በዳንኤል የተባለውን</a:t>
                      </a:r>
                      <a:r>
                        <a:rPr kumimoji="0" lang="am-ET" sz="2800" kern="1200" dirty="0" smtClean="0">
                          <a:solidFill>
                            <a:schemeClr val="dk1"/>
                          </a:solidFill>
                          <a:latin typeface="+mn-lt"/>
                          <a:ea typeface="+mn-ea"/>
                          <a:cs typeface="+mn-cs"/>
                        </a:rPr>
                        <a:t>  የጥፋት ርኵሰት ስፍራው በልሆነ ቦታ ቆሞ በምታዩበት ጊዜ ፥ አንባቢው ያስተውል፥ በይሁዳ ያሉ ወደ ተራሮች ይሽሹ፥</a:t>
                      </a:r>
                      <a:endParaRPr lang="en-US" sz="2800" dirty="0" smtClean="0"/>
                    </a:p>
                    <a:p>
                      <a:endParaRPr lang="en-US" sz="2800" dirty="0"/>
                    </a:p>
                  </a:txBody>
                  <a:tcPr/>
                </a:tc>
              </a:tr>
            </a:tbl>
          </a:graphicData>
        </a:graphic>
      </p:graphicFrame>
    </p:spTree>
  </p:cSld>
  <p:clrMapOvr>
    <a:masterClrMapping/>
  </p:clrMapOvr>
  <p:transition spd="slow">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ሉቃስ 4፡4</a:t>
            </a:r>
          </a:p>
          <a:p>
            <a:pPr>
              <a:buNone/>
            </a:pPr>
            <a:endParaRPr lang="en-US" sz="3200" b="1" dirty="0"/>
          </a:p>
        </p:txBody>
      </p:sp>
      <p:graphicFrame>
        <p:nvGraphicFramePr>
          <p:cNvPr id="4" name="Table 3"/>
          <p:cNvGraphicFramePr>
            <a:graphicFrameLocks noGrp="1"/>
          </p:cNvGraphicFramePr>
          <p:nvPr/>
        </p:nvGraphicFramePr>
        <p:xfrm>
          <a:off x="1676400" y="533400"/>
          <a:ext cx="8839200" cy="5852160"/>
        </p:xfrm>
        <a:graphic>
          <a:graphicData uri="http://schemas.openxmlformats.org/drawingml/2006/table">
            <a:tbl>
              <a:tblPr firstRow="1" bandRow="1">
                <a:tableStyleId>{073A0DAA-6AF3-43AB-8588-CEC1D06C72B9}</a:tableStyleId>
              </a:tblPr>
              <a:tblGrid>
                <a:gridCol w="2209800"/>
                <a:gridCol w="2209800"/>
                <a:gridCol w="2209800"/>
                <a:gridCol w="2209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3400" kern="1200" dirty="0" smtClean="0">
                          <a:solidFill>
                            <a:schemeClr val="dk1"/>
                          </a:solidFill>
                          <a:latin typeface="+mn-lt"/>
                          <a:ea typeface="+mn-ea"/>
                          <a:cs typeface="+mn-cs"/>
                        </a:rPr>
                        <a:t>ኢየሱስም፦ ሰው በእግዚአብሔር ቃል ሁሉ እንጂ በእንጀራ ብቻ አይኖርም ተብሎ ተጽፎአል ብሎ መለሰለት።</a:t>
                      </a:r>
                      <a:endParaRPr lang="en-US" sz="3400" dirty="0"/>
                    </a:p>
                  </a:txBody>
                  <a:tcPr/>
                </a:tc>
                <a:tc>
                  <a:txBody>
                    <a:bodyPr/>
                    <a:lstStyle/>
                    <a:p>
                      <a:r>
                        <a:rPr kumimoji="0" lang="en-US" sz="2800" kern="1200" dirty="0" smtClean="0">
                          <a:solidFill>
                            <a:schemeClr val="dk1"/>
                          </a:solidFill>
                          <a:latin typeface="+mn-lt"/>
                          <a:ea typeface="+mn-ea"/>
                          <a:cs typeface="+mn-cs"/>
                        </a:rPr>
                        <a:t>And Jesus answered him, saying, It is written, That man shall not live by bread alone, but by every word of God.</a:t>
                      </a:r>
                      <a:br>
                        <a:rPr kumimoji="0" lang="en-US" sz="2800" kern="1200" dirty="0" smtClean="0">
                          <a:solidFill>
                            <a:schemeClr val="dk1"/>
                          </a:solidFill>
                          <a:latin typeface="+mn-lt"/>
                          <a:ea typeface="+mn-ea"/>
                          <a:cs typeface="+mn-cs"/>
                        </a:rPr>
                      </a:br>
                      <a:endParaRPr lang="en-US" sz="2800" dirty="0"/>
                    </a:p>
                  </a:txBody>
                  <a:tcPr/>
                </a:tc>
                <a:tc>
                  <a:txBody>
                    <a:bodyPr/>
                    <a:lstStyle/>
                    <a:p>
                      <a:r>
                        <a:rPr lang="am-ET" sz="3200" dirty="0" smtClean="0"/>
                        <a:t>እየሱስም መልሶ እንዲህ አላቸው ሰው በእያንዳንዱ በእግዚአብሔር ቃል እንጂ በእንጀራ ብቻ አይኖርም ተብሎ ተጽፏል</a:t>
                      </a:r>
                      <a:endParaRPr lang="en-US" sz="3200" dirty="0"/>
                    </a:p>
                  </a:txBody>
                  <a:tcPr/>
                </a:tc>
                <a:tc>
                  <a:txBody>
                    <a:bodyPr/>
                    <a:lstStyle/>
                    <a:p>
                      <a:r>
                        <a:rPr lang="am-ET" sz="3300" dirty="0" smtClean="0"/>
                        <a:t>እየሱስም ሰው </a:t>
                      </a:r>
                      <a:r>
                        <a:rPr lang="am-ET" sz="3300" b="1" i="1" strike="sngStrike" dirty="0" smtClean="0"/>
                        <a:t>በእያንዳንዱ በእግዚአብሔር ቃል እንጂ </a:t>
                      </a:r>
                      <a:r>
                        <a:rPr lang="am-ET" sz="3300" dirty="0" smtClean="0"/>
                        <a:t>በእንጀራ ብቻ አይኖርም ተብሎ ተጽፏል ብሎ መለሰለት</a:t>
                      </a:r>
                      <a:endParaRPr lang="en-US" sz="3300" dirty="0"/>
                    </a:p>
                  </a:txBody>
                  <a:tcPr/>
                </a:tc>
              </a:tr>
            </a:tbl>
          </a:graphicData>
        </a:graphic>
      </p:graphicFrame>
    </p:spTree>
  </p:cSld>
  <p:clrMapOvr>
    <a:masterClrMapping/>
  </p:clrMapOvr>
  <p:transition spd="slow">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90600"/>
            <a:ext cx="9144000" cy="5867400"/>
          </a:xfrm>
        </p:spPr>
        <p:txBody>
          <a:bodyPr>
            <a:noAutofit/>
          </a:bodyPr>
          <a:lstStyle/>
          <a:p>
            <a:r>
              <a:rPr lang="am-ET" sz="4000" b="1" dirty="0"/>
              <a:t>በዚህ መጽሐፍ የተጻፈውን የትንቢት ቃል ለሚሰማ ሁሉ እኔ እመሰክራለሁ፤ ማንም በዚህ ላይ አንዳች ቢጨምር እግዚአብሔር በዚህ መጽሐፍ የተጻፉትን መቅሠፍቶች ይጨምርበታል፤ ማንምም በዚህ በትንቢት መጽሐፍ ከተጻፉት ቃሎች አንዳች ቢያጎድል፥ በዚህ መጽሐፍ ከተጻፉት፣ ከሕይወት መዝገብና ከቅድስቲቱ ከተማ እግዚአብሔር ዕድሉን ያጎድልበታል። ራዕ 22፡18-19</a:t>
            </a:r>
            <a:endParaRPr lang="en-US" sz="4000" b="1" dirty="0"/>
          </a:p>
        </p:txBody>
      </p:sp>
    </p:spTree>
  </p:cSld>
  <p:clrMapOvr>
    <a:masterClrMapping/>
  </p:clrMapOvr>
  <p:transition spd="slow">
    <p:wedg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600" b="1" dirty="0"/>
              <a:t>ሉቃ 9፡56</a:t>
            </a:r>
          </a:p>
          <a:p>
            <a:pPr algn="just">
              <a:buNone/>
            </a:pPr>
            <a:endParaRPr lang="en-US" dirty="0"/>
          </a:p>
        </p:txBody>
      </p:sp>
      <p:graphicFrame>
        <p:nvGraphicFramePr>
          <p:cNvPr id="4" name="Table 3"/>
          <p:cNvGraphicFramePr>
            <a:graphicFrameLocks noGrp="1"/>
          </p:cNvGraphicFramePr>
          <p:nvPr/>
        </p:nvGraphicFramePr>
        <p:xfrm>
          <a:off x="1676400" y="609600"/>
          <a:ext cx="8991600" cy="6035040"/>
        </p:xfrm>
        <a:graphic>
          <a:graphicData uri="http://schemas.openxmlformats.org/drawingml/2006/table">
            <a:tbl>
              <a:tblPr firstRow="1" bandRow="1">
                <a:tableStyleId>{073A0DAA-6AF3-43AB-8588-CEC1D06C72B9}</a:tableStyleId>
              </a:tblPr>
              <a:tblGrid>
                <a:gridCol w="2247900"/>
                <a:gridCol w="2247900"/>
                <a:gridCol w="2247900"/>
                <a:gridCol w="22479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3200" kern="1200" dirty="0" smtClean="0">
                          <a:solidFill>
                            <a:schemeClr val="dk1"/>
                          </a:solidFill>
                          <a:latin typeface="+mn-lt"/>
                          <a:ea typeface="+mn-ea"/>
                          <a:cs typeface="+mn-cs"/>
                        </a:rPr>
                        <a:t>የሰው ልጅ የሰውን ነፍስ ሊያድን እንጂ ሊያጠፋ አልመጣም አለ። ወደ ሌላ መንደርም ሄዱ።</a:t>
                      </a:r>
                      <a:endParaRPr lang="en-US" sz="3200" dirty="0"/>
                    </a:p>
                  </a:txBody>
                  <a:tcPr/>
                </a:tc>
                <a:tc>
                  <a:txBody>
                    <a:bodyPr/>
                    <a:lstStyle/>
                    <a:p>
                      <a:r>
                        <a:rPr kumimoji="0" lang="en-US" sz="3200" kern="1200" dirty="0" smtClean="0">
                          <a:solidFill>
                            <a:schemeClr val="dk1"/>
                          </a:solidFill>
                          <a:latin typeface="+mn-lt"/>
                          <a:ea typeface="+mn-ea"/>
                          <a:cs typeface="+mn-cs"/>
                        </a:rPr>
                        <a:t>For the Son of man is not come to destroy men's lives, but to save them. And they went to another village.</a:t>
                      </a:r>
                      <a:endParaRPr lang="en-US" sz="3200" dirty="0"/>
                    </a:p>
                  </a:txBody>
                  <a:tcPr/>
                </a:tc>
                <a:tc>
                  <a:txBody>
                    <a:bodyPr/>
                    <a:lstStyle/>
                    <a:p>
                      <a:r>
                        <a:rPr kumimoji="0" lang="am-ET" sz="3200" kern="1200" dirty="0" smtClean="0">
                          <a:solidFill>
                            <a:schemeClr val="dk1"/>
                          </a:solidFill>
                          <a:latin typeface="+mn-lt"/>
                          <a:ea typeface="+mn-ea"/>
                          <a:cs typeface="+mn-cs"/>
                        </a:rPr>
                        <a:t>የሰው ልጅ የሰውን ህይወት ሊያድን እንጂ ሊያጠፋ አልመጣም አለ። ወደ ሌላ መንደርም ሄዱ።</a:t>
                      </a:r>
                      <a:endParaRPr lang="en-US" sz="3200" dirty="0"/>
                    </a:p>
                  </a:txBody>
                  <a:tcPr/>
                </a:tc>
                <a:tc>
                  <a:txBody>
                    <a:bodyPr/>
                    <a:lstStyle/>
                    <a:p>
                      <a:r>
                        <a:rPr kumimoji="0" lang="am-ET" sz="3200" strike="sngStrike" kern="1200" dirty="0" smtClean="0">
                          <a:solidFill>
                            <a:schemeClr val="dk1"/>
                          </a:solidFill>
                          <a:latin typeface="+mn-lt"/>
                          <a:ea typeface="+mn-ea"/>
                          <a:cs typeface="+mn-cs"/>
                        </a:rPr>
                        <a:t>የሰው ልጅ የሰውን ነፍስ ሊያድን እንጂ ሊያጠፋ አልመጣም አለ። </a:t>
                      </a:r>
                      <a:r>
                        <a:rPr kumimoji="0" lang="am-ET" sz="3200" kern="1200" dirty="0" smtClean="0">
                          <a:solidFill>
                            <a:schemeClr val="dk1"/>
                          </a:solidFill>
                          <a:latin typeface="+mn-lt"/>
                          <a:ea typeface="+mn-ea"/>
                          <a:cs typeface="+mn-cs"/>
                        </a:rPr>
                        <a:t>ወደ ሌላ መንደርም ሄዱ።</a:t>
                      </a:r>
                      <a:endParaRPr lang="en-US" sz="3200" dirty="0"/>
                    </a:p>
                  </a:txBody>
                  <a:tcPr/>
                </a:tc>
              </a:tr>
            </a:tbl>
          </a:graphicData>
        </a:graphic>
      </p:graphicFrame>
    </p:spTree>
  </p:cSld>
  <p:clrMapOvr>
    <a:masterClrMapping/>
  </p:clrMapOvr>
  <p:transition spd="slow">
    <p:blinds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4000" b="1" dirty="0"/>
              <a:t>1ቆሮ 10፡28</a:t>
            </a:r>
          </a:p>
          <a:p>
            <a:pPr algn="just">
              <a:buNone/>
            </a:pPr>
            <a:endParaRPr lang="en-US" dirty="0"/>
          </a:p>
        </p:txBody>
      </p:sp>
      <p:graphicFrame>
        <p:nvGraphicFramePr>
          <p:cNvPr id="4" name="Table 3"/>
          <p:cNvGraphicFramePr>
            <a:graphicFrameLocks noGrp="1"/>
          </p:cNvGraphicFramePr>
          <p:nvPr/>
        </p:nvGraphicFramePr>
        <p:xfrm>
          <a:off x="1752600" y="685801"/>
          <a:ext cx="8763000" cy="6000565"/>
        </p:xfrm>
        <a:graphic>
          <a:graphicData uri="http://schemas.openxmlformats.org/drawingml/2006/table">
            <a:tbl>
              <a:tblPr firstRow="1" bandRow="1">
                <a:tableStyleId>{073A0DAA-6AF3-43AB-8588-CEC1D06C72B9}</a:tableStyleId>
              </a:tblPr>
              <a:tblGrid>
                <a:gridCol w="2190750"/>
                <a:gridCol w="2190750"/>
                <a:gridCol w="2190750"/>
                <a:gridCol w="2190750"/>
              </a:tblGrid>
              <a:tr h="10098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933765">
                <a:tc>
                  <a:txBody>
                    <a:bodyPr/>
                    <a:lstStyle/>
                    <a:p>
                      <a:r>
                        <a:rPr kumimoji="0" lang="am-ET" sz="2800" kern="1200" dirty="0" smtClean="0">
                          <a:solidFill>
                            <a:schemeClr val="dk1"/>
                          </a:solidFill>
                          <a:latin typeface="+mn-lt"/>
                          <a:ea typeface="+mn-ea"/>
                          <a:cs typeface="+mn-cs"/>
                        </a:rPr>
                        <a:t>ማንም ግን። ይህ ለጣዖት የተሠዋ ነው ቢላችሁ ከዚያ ካስታወቃችሁና ከሕሊና የተነሣ አትብሉ፣ </a:t>
                      </a:r>
                      <a:r>
                        <a:rPr kumimoji="0" lang="am-ET" sz="2800" strike="sngStrike" kern="1200" dirty="0" smtClean="0">
                          <a:solidFill>
                            <a:schemeClr val="dk1"/>
                          </a:solidFill>
                          <a:latin typeface="+mn-lt"/>
                          <a:ea typeface="+mn-ea"/>
                          <a:cs typeface="+mn-cs"/>
                        </a:rPr>
                        <a:t>ምድርና ሞላዋ የጌታ ነውና።</a:t>
                      </a:r>
                      <a:endParaRPr lang="en-US" sz="2800" strike="sngStrike" dirty="0"/>
                    </a:p>
                  </a:txBody>
                  <a:tcPr/>
                </a:tc>
                <a:tc>
                  <a:txBody>
                    <a:bodyPr/>
                    <a:lstStyle/>
                    <a:p>
                      <a:r>
                        <a:rPr kumimoji="0" lang="en-US" sz="2200" kern="1200" dirty="0" smtClean="0">
                          <a:solidFill>
                            <a:schemeClr val="dk1"/>
                          </a:solidFill>
                          <a:latin typeface="+mn-lt"/>
                          <a:ea typeface="+mn-ea"/>
                          <a:cs typeface="+mn-cs"/>
                        </a:rPr>
                        <a:t>But if any man say unto you, This is offered in sacrifice unto idols, eat not for his sake that </a:t>
                      </a:r>
                      <a:r>
                        <a:rPr kumimoji="0" lang="en-US" sz="2200" kern="1200" dirty="0" err="1" smtClean="0">
                          <a:solidFill>
                            <a:schemeClr val="dk1"/>
                          </a:solidFill>
                          <a:latin typeface="+mn-lt"/>
                          <a:ea typeface="+mn-ea"/>
                          <a:cs typeface="+mn-cs"/>
                        </a:rPr>
                        <a:t>shewed</a:t>
                      </a:r>
                      <a:r>
                        <a:rPr kumimoji="0" lang="en-US" sz="2200" kern="1200" dirty="0" smtClean="0">
                          <a:solidFill>
                            <a:schemeClr val="dk1"/>
                          </a:solidFill>
                          <a:latin typeface="+mn-lt"/>
                          <a:ea typeface="+mn-ea"/>
                          <a:cs typeface="+mn-cs"/>
                        </a:rPr>
                        <a:t> it, and for conscience sake: for the earth is the Lord's, and the </a:t>
                      </a:r>
                      <a:r>
                        <a:rPr kumimoji="0" lang="en-US" sz="2200" kern="1200" dirty="0" err="1" smtClean="0">
                          <a:solidFill>
                            <a:schemeClr val="dk1"/>
                          </a:solidFill>
                          <a:latin typeface="+mn-lt"/>
                          <a:ea typeface="+mn-ea"/>
                          <a:cs typeface="+mn-cs"/>
                        </a:rPr>
                        <a:t>fulness</a:t>
                      </a:r>
                      <a:r>
                        <a:rPr kumimoji="0" lang="en-US" sz="2200" kern="1200" dirty="0" smtClean="0">
                          <a:solidFill>
                            <a:schemeClr val="dk1"/>
                          </a:solidFill>
                          <a:latin typeface="+mn-lt"/>
                          <a:ea typeface="+mn-ea"/>
                          <a:cs typeface="+mn-cs"/>
                        </a:rPr>
                        <a:t> thereof:</a:t>
                      </a:r>
                      <a:endParaRPr lang="en-US" sz="2200" dirty="0"/>
                    </a:p>
                  </a:txBody>
                  <a:tcPr/>
                </a:tc>
                <a:tc>
                  <a:txBody>
                    <a:bodyPr/>
                    <a:lstStyle/>
                    <a:p>
                      <a:r>
                        <a:rPr kumimoji="0" lang="am-ET" sz="2800" kern="1200" dirty="0" smtClean="0">
                          <a:solidFill>
                            <a:schemeClr val="dk1"/>
                          </a:solidFill>
                          <a:latin typeface="+mn-lt"/>
                          <a:ea typeface="+mn-ea"/>
                          <a:cs typeface="+mn-cs"/>
                        </a:rPr>
                        <a:t>ግን ማንም ሰው ይህ ለጣዖት የተሠዋ ነው ቢላችሁ ለሰውዬውና ለሕሊናችሁ ብላችሁ አትብሉ፣ ምድርና ሞላዋ የጌታ ነውና።</a:t>
                      </a:r>
                      <a:endParaRPr lang="en-US" sz="2800" dirty="0"/>
                    </a:p>
                  </a:txBody>
                  <a:tcPr/>
                </a:tc>
                <a:tc>
                  <a:txBody>
                    <a:bodyPr/>
                    <a:lstStyle/>
                    <a:p>
                      <a:r>
                        <a:rPr lang="am-ET" sz="2800" dirty="0" smtClean="0"/>
                        <a:t>ነገር ግን አንዱ ይህ ለጣዖት የተሰዋ ነው ቢላችሁ ይህን ስለ ነገራችሁ ሰውና ለህሊናችሁ ስትሉ አትብሉ፣ </a:t>
                      </a:r>
                      <a:r>
                        <a:rPr kumimoji="0" lang="am-ET" sz="2800" strike="sngStrike" kern="1200" dirty="0" smtClean="0">
                          <a:solidFill>
                            <a:schemeClr val="dk1"/>
                          </a:solidFill>
                          <a:latin typeface="+mn-lt"/>
                          <a:ea typeface="+mn-ea"/>
                          <a:cs typeface="+mn-cs"/>
                        </a:rPr>
                        <a:t>ምድርና ሞላዋ የጌታ ነውና።</a:t>
                      </a:r>
                      <a:endParaRPr lang="en-US" sz="2800" strike="sngStrike" dirty="0"/>
                    </a:p>
                  </a:txBody>
                  <a:tcPr/>
                </a:tc>
              </a:tr>
            </a:tbl>
          </a:graphicData>
        </a:graphic>
      </p:graphicFrame>
    </p:spTree>
  </p:cSld>
  <p:clrMapOvr>
    <a:masterClrMapping/>
  </p:clrMapOvr>
  <p:transition spd="slow">
    <p:wheel spokes="3"/>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600" b="1" dirty="0"/>
              <a:t>ራዕ 14፡5</a:t>
            </a:r>
          </a:p>
          <a:p>
            <a:pPr algn="just">
              <a:buNone/>
            </a:pPr>
            <a:endParaRPr lang="en-US" b="1" dirty="0"/>
          </a:p>
        </p:txBody>
      </p:sp>
      <p:graphicFrame>
        <p:nvGraphicFramePr>
          <p:cNvPr id="4" name="Table 3"/>
          <p:cNvGraphicFramePr>
            <a:graphicFrameLocks noGrp="1"/>
          </p:cNvGraphicFramePr>
          <p:nvPr/>
        </p:nvGraphicFramePr>
        <p:xfrm>
          <a:off x="1524000" y="762000"/>
          <a:ext cx="9144000" cy="6035040"/>
        </p:xfrm>
        <a:graphic>
          <a:graphicData uri="http://schemas.openxmlformats.org/drawingml/2006/table">
            <a:tbl>
              <a:tblPr firstRow="1" bandRow="1">
                <a:tableStyleId>{073A0DAA-6AF3-43AB-8588-CEC1D06C72B9}</a:tableStyleId>
              </a:tblPr>
              <a:tblGrid>
                <a:gridCol w="2286000"/>
                <a:gridCol w="2286000"/>
                <a:gridCol w="2286000"/>
                <a:gridCol w="2286000"/>
              </a:tblGrid>
              <a:tr h="6502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650240">
                <a:tc>
                  <a:txBody>
                    <a:bodyPr/>
                    <a:lstStyle/>
                    <a:p>
                      <a:r>
                        <a:rPr kumimoji="0" lang="am-ET" sz="3800" kern="1200" dirty="0" smtClean="0">
                          <a:solidFill>
                            <a:schemeClr val="dk1"/>
                          </a:solidFill>
                          <a:latin typeface="+mn-lt"/>
                          <a:ea typeface="+mn-ea"/>
                          <a:cs typeface="+mn-cs"/>
                        </a:rPr>
                        <a:t>በአፋቸውም ውሸት አልተገኘም፤ </a:t>
                      </a:r>
                      <a:r>
                        <a:rPr kumimoji="0" lang="am-ET" sz="3800" strike="sngStrike" kern="1200" dirty="0" smtClean="0">
                          <a:solidFill>
                            <a:schemeClr val="dk1"/>
                          </a:solidFill>
                          <a:latin typeface="+mn-lt"/>
                          <a:ea typeface="+mn-ea"/>
                          <a:cs typeface="+mn-cs"/>
                        </a:rPr>
                        <a:t>በእግዚአብሔር ዙፋን ፊት</a:t>
                      </a:r>
                      <a:r>
                        <a:rPr kumimoji="0" lang="am-ET" sz="3800" kern="1200" dirty="0" smtClean="0">
                          <a:solidFill>
                            <a:schemeClr val="dk1"/>
                          </a:solidFill>
                          <a:latin typeface="+mn-lt"/>
                          <a:ea typeface="+mn-ea"/>
                          <a:cs typeface="+mn-cs"/>
                        </a:rPr>
                        <a:t> ነውር የለባቸውም።</a:t>
                      </a:r>
                      <a:endParaRPr lang="en-US" sz="3800" dirty="0"/>
                    </a:p>
                  </a:txBody>
                  <a:tcPr/>
                </a:tc>
                <a:tc>
                  <a:txBody>
                    <a:bodyPr/>
                    <a:lstStyle/>
                    <a:p>
                      <a:r>
                        <a:rPr kumimoji="0" lang="en-US" sz="3200" kern="1200" dirty="0" smtClean="0">
                          <a:solidFill>
                            <a:schemeClr val="dk1"/>
                          </a:solidFill>
                          <a:latin typeface="+mn-lt"/>
                          <a:ea typeface="+mn-ea"/>
                          <a:cs typeface="+mn-cs"/>
                        </a:rPr>
                        <a:t>And in their mouth was found no guile: for they are without fault before the throne of God.</a:t>
                      </a:r>
                      <a:endParaRPr lang="en-US" sz="3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500" kern="1200" dirty="0" smtClean="0">
                          <a:solidFill>
                            <a:schemeClr val="dk1"/>
                          </a:solidFill>
                          <a:latin typeface="+mn-lt"/>
                          <a:ea typeface="+mn-ea"/>
                          <a:cs typeface="+mn-cs"/>
                        </a:rPr>
                        <a:t>በአፋቸውም ውሸት አልተገኘም፤ በእግዚአብሔር ዙፋን ፊት ነውር የለባቸውምና።</a:t>
                      </a:r>
                      <a:endParaRPr lang="en-US" sz="3500" dirty="0" smtClean="0"/>
                    </a:p>
                    <a:p>
                      <a:endParaRPr lang="en-US" sz="3500" dirty="0"/>
                    </a:p>
                  </a:txBody>
                  <a:tcPr/>
                </a:tc>
                <a:tc>
                  <a:txBody>
                    <a:bodyPr/>
                    <a:lstStyle/>
                    <a:p>
                      <a:r>
                        <a:rPr lang="am-ET" sz="3600" dirty="0" smtClean="0"/>
                        <a:t>በአፋቸው ምንም አይነት ውሸት አልተገኘም፤ </a:t>
                      </a:r>
                      <a:r>
                        <a:rPr kumimoji="0" lang="am-ET" sz="3600" strike="sngStrike" kern="1200" dirty="0" smtClean="0">
                          <a:solidFill>
                            <a:schemeClr val="dk1"/>
                          </a:solidFill>
                          <a:latin typeface="+mn-lt"/>
                          <a:ea typeface="+mn-ea"/>
                          <a:cs typeface="+mn-cs"/>
                        </a:rPr>
                        <a:t>በእግዚአብሔር ዙፋን ፊት</a:t>
                      </a:r>
                      <a:r>
                        <a:rPr lang="am-ET" sz="3600" strike="sngStrike" dirty="0" smtClean="0"/>
                        <a:t> </a:t>
                      </a:r>
                      <a:r>
                        <a:rPr lang="am-ET" sz="3600" dirty="0" smtClean="0"/>
                        <a:t>ነቀፋም የለባቸውም።</a:t>
                      </a:r>
                      <a:endParaRPr lang="en-US" sz="3600" dirty="0"/>
                    </a:p>
                  </a:txBody>
                  <a:tcPr/>
                </a:tc>
              </a:tr>
            </a:tbl>
          </a:graphicData>
        </a:graphic>
      </p:graphicFrame>
    </p:spTree>
  </p:cSld>
  <p:clrMapOvr>
    <a:masterClrMapping/>
  </p:clrMapOvr>
  <p:transition>
    <p:split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ራዕ 22፡14</a:t>
            </a:r>
          </a:p>
          <a:p>
            <a:pPr algn="just">
              <a:buNone/>
            </a:pPr>
            <a:endParaRPr lang="en-US" sz="3600" b="1" dirty="0"/>
          </a:p>
        </p:txBody>
      </p:sp>
      <p:graphicFrame>
        <p:nvGraphicFramePr>
          <p:cNvPr id="4" name="Table 3"/>
          <p:cNvGraphicFramePr>
            <a:graphicFrameLocks noGrp="1"/>
          </p:cNvGraphicFramePr>
          <p:nvPr/>
        </p:nvGraphicFramePr>
        <p:xfrm>
          <a:off x="1676400" y="838200"/>
          <a:ext cx="8763000" cy="5913120"/>
        </p:xfrm>
        <a:graphic>
          <a:graphicData uri="http://schemas.openxmlformats.org/drawingml/2006/table">
            <a:tbl>
              <a:tblPr firstRow="1" bandRow="1">
                <a:tableStyleId>{073A0DAA-6AF3-43AB-8588-CEC1D06C72B9}</a:tableStyleId>
              </a:tblPr>
              <a:tblGrid>
                <a:gridCol w="2190750"/>
                <a:gridCol w="2190750"/>
                <a:gridCol w="2190750"/>
                <a:gridCol w="219075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400" kern="1200" dirty="0" smtClean="0">
                          <a:solidFill>
                            <a:schemeClr val="dk1"/>
                          </a:solidFill>
                          <a:latin typeface="+mn-lt"/>
                          <a:ea typeface="+mn-ea"/>
                          <a:cs typeface="+mn-cs"/>
                        </a:rPr>
                        <a:t>ወደ ሕይወት ዛፍ ለመድረስ ሥልጣን እንዲኖራቸው በደጆችዋም ወደ ከተማይቱም እንዲገቡ </a:t>
                      </a:r>
                      <a:r>
                        <a:rPr kumimoji="0" lang="am-ET" sz="2400" b="1" i="1" u="sng" kern="1200" dirty="0" smtClean="0">
                          <a:solidFill>
                            <a:srgbClr val="FF0000"/>
                          </a:solidFill>
                          <a:latin typeface="+mn-lt"/>
                          <a:ea typeface="+mn-ea"/>
                          <a:cs typeface="+mn-cs"/>
                        </a:rPr>
                        <a:t>ልብሳቸውን የሚያጥቡ </a:t>
                      </a:r>
                      <a:r>
                        <a:rPr kumimoji="0" lang="am-ET" sz="2400" kern="1200" dirty="0" smtClean="0">
                          <a:solidFill>
                            <a:schemeClr val="dk1"/>
                          </a:solidFill>
                          <a:latin typeface="+mn-lt"/>
                          <a:ea typeface="+mn-ea"/>
                          <a:cs typeface="+mn-cs"/>
                        </a:rPr>
                        <a:t>ብፁዓን ናቸው።</a:t>
                      </a:r>
                    </a:p>
                    <a:p>
                      <a:r>
                        <a:rPr kumimoji="0" lang="am-ET" sz="2400" kern="1200" dirty="0" smtClean="0">
                          <a:solidFill>
                            <a:schemeClr val="dk1"/>
                          </a:solidFill>
                          <a:latin typeface="+mn-lt"/>
                          <a:ea typeface="+mn-ea"/>
                          <a:cs typeface="+mn-cs"/>
                        </a:rPr>
                        <a:t/>
                      </a:r>
                      <a:br>
                        <a:rPr kumimoji="0" lang="am-ET" sz="2400" kern="1200" dirty="0" smtClean="0">
                          <a:solidFill>
                            <a:schemeClr val="dk1"/>
                          </a:solidFill>
                          <a:latin typeface="+mn-lt"/>
                          <a:ea typeface="+mn-ea"/>
                          <a:cs typeface="+mn-cs"/>
                        </a:rPr>
                      </a:br>
                      <a:r>
                        <a:rPr kumimoji="0" lang="am-ET" sz="2400" b="1" i="0" u="sng" kern="1200" dirty="0" smtClean="0">
                          <a:solidFill>
                            <a:schemeClr val="dk1"/>
                          </a:solidFill>
                          <a:latin typeface="+mn-lt"/>
                          <a:ea typeface="+mn-ea"/>
                          <a:cs typeface="+mn-cs"/>
                        </a:rPr>
                        <a:t>የእግዚአብሔርን ትዕዛዛት የሚጠብቁ የተባረኩ ናቸው</a:t>
                      </a:r>
                      <a:endParaRPr lang="en-US" sz="2400" b="1" i="0" u="sng" dirty="0"/>
                    </a:p>
                  </a:txBody>
                  <a:tcPr/>
                </a:tc>
                <a:tc>
                  <a:txBody>
                    <a:bodyPr/>
                    <a:lstStyle/>
                    <a:p>
                      <a:r>
                        <a:rPr kumimoji="0" lang="en-US" sz="2400" kern="1200" dirty="0" smtClean="0">
                          <a:solidFill>
                            <a:schemeClr val="dk1"/>
                          </a:solidFill>
                          <a:latin typeface="+mn-lt"/>
                          <a:ea typeface="+mn-ea"/>
                          <a:cs typeface="+mn-cs"/>
                        </a:rPr>
                        <a:t>Blessed are they that do His commandments, that they may have right to the tree of life, and may enter in through the gates into the city.</a:t>
                      </a:r>
                      <a:endParaRPr lang="en-US" sz="2400" dirty="0"/>
                    </a:p>
                  </a:txBody>
                  <a:tcPr/>
                </a:tc>
                <a:tc>
                  <a:txBody>
                    <a:bodyPr/>
                    <a:lstStyle/>
                    <a:p>
                      <a:r>
                        <a:rPr kumimoji="0" lang="am-ET" sz="2400" b="1" kern="1200" dirty="0" smtClean="0">
                          <a:solidFill>
                            <a:schemeClr val="dk1"/>
                          </a:solidFill>
                          <a:latin typeface="+mn-lt"/>
                          <a:ea typeface="+mn-ea"/>
                          <a:cs typeface="+mn-cs"/>
                        </a:rPr>
                        <a:t>የእግዚአብሔርን ትዕዛዛት የሚጠብቁ የተባረኩ ናቸው ወደ ሕይወት ዛፍ ለመድረስ ሥልጣን አላቸውና በደጆችዋም ወደ ከተማይቱም ይገባሉ።</a:t>
                      </a:r>
                      <a:br>
                        <a:rPr kumimoji="0" lang="am-ET" sz="2400" b="1" kern="1200" dirty="0" smtClean="0">
                          <a:solidFill>
                            <a:schemeClr val="dk1"/>
                          </a:solidFill>
                          <a:latin typeface="+mn-lt"/>
                          <a:ea typeface="+mn-ea"/>
                          <a:cs typeface="+mn-cs"/>
                        </a:rPr>
                      </a:br>
                      <a:endParaRPr lang="en-US" sz="2400" b="1" dirty="0"/>
                    </a:p>
                  </a:txBody>
                  <a:tcPr/>
                </a:tc>
                <a:tc>
                  <a:txBody>
                    <a:bodyPr/>
                    <a:lstStyle/>
                    <a:p>
                      <a:r>
                        <a:rPr kumimoji="0" lang="am-ET" sz="2400" kern="1200" dirty="0" smtClean="0">
                          <a:solidFill>
                            <a:schemeClr val="dk1"/>
                          </a:solidFill>
                          <a:latin typeface="+mn-lt"/>
                          <a:ea typeface="+mn-ea"/>
                          <a:cs typeface="+mn-cs"/>
                        </a:rPr>
                        <a:t>ወደ ሕይወት ዛፍ ለመድረስና በበሮቿ በኩል ወደ ከተማይቱ ለመግባት መብት እንዲኖራቸው </a:t>
                      </a:r>
                      <a:r>
                        <a:rPr kumimoji="0" lang="am-ET" sz="2400" b="1" i="1" u="sng" kern="1200" dirty="0" smtClean="0">
                          <a:solidFill>
                            <a:srgbClr val="FF0000"/>
                          </a:solidFill>
                          <a:latin typeface="+mn-lt"/>
                          <a:ea typeface="+mn-ea"/>
                          <a:cs typeface="+mn-cs"/>
                        </a:rPr>
                        <a:t>ልብሳቸውን የሚያጥቡ </a:t>
                      </a:r>
                      <a:r>
                        <a:rPr kumimoji="0" lang="am-ET" sz="2400" kern="1200" dirty="0" smtClean="0">
                          <a:solidFill>
                            <a:schemeClr val="dk1"/>
                          </a:solidFill>
                          <a:latin typeface="+mn-lt"/>
                          <a:ea typeface="+mn-ea"/>
                          <a:cs typeface="+mn-cs"/>
                        </a:rPr>
                        <a:t>ብፁዓን ናቸው።</a:t>
                      </a:r>
                    </a:p>
                    <a:p>
                      <a:r>
                        <a:rPr kumimoji="0" lang="am-ET" sz="2400" kern="1200" dirty="0" smtClean="0">
                          <a:solidFill>
                            <a:schemeClr val="dk1"/>
                          </a:solidFill>
                          <a:latin typeface="+mn-lt"/>
                          <a:ea typeface="+mn-ea"/>
                          <a:cs typeface="+mn-cs"/>
                        </a:rPr>
                        <a:t/>
                      </a:r>
                      <a:br>
                        <a:rPr kumimoji="0" lang="am-ET" sz="2400" kern="1200" dirty="0" smtClean="0">
                          <a:solidFill>
                            <a:schemeClr val="dk1"/>
                          </a:solidFill>
                          <a:latin typeface="+mn-lt"/>
                          <a:ea typeface="+mn-ea"/>
                          <a:cs typeface="+mn-cs"/>
                        </a:rPr>
                      </a:br>
                      <a:r>
                        <a:rPr kumimoji="0" lang="am-ET" sz="2400" b="1" i="0" u="sng" kern="1200" dirty="0" smtClean="0">
                          <a:solidFill>
                            <a:schemeClr val="dk1"/>
                          </a:solidFill>
                          <a:latin typeface="+mn-lt"/>
                          <a:ea typeface="+mn-ea"/>
                          <a:cs typeface="+mn-cs"/>
                        </a:rPr>
                        <a:t>የእግዚአብሔርን ትዕዛዛት የሚጠብቁ የተባረኩ ናቸው</a:t>
                      </a:r>
                      <a:endParaRPr kumimoji="0" lang="en-US" sz="2400" b="1" i="0" u="sng" kern="1200" dirty="0" smtClean="0">
                        <a:solidFill>
                          <a:schemeClr val="dk1"/>
                        </a:solidFill>
                        <a:latin typeface="+mn-lt"/>
                        <a:ea typeface="+mn-ea"/>
                        <a:cs typeface="+mn-cs"/>
                      </a:endParaRPr>
                    </a:p>
                  </a:txBody>
                  <a:tcPr/>
                </a:tc>
              </a:tr>
            </a:tbl>
          </a:graphicData>
        </a:graphic>
      </p:graphicFrame>
    </p:spTree>
  </p:cSld>
  <p:clrMapOvr>
    <a:masterClrMapping/>
  </p:clrMapOvr>
  <p:transition spd="slow">
    <p:push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200" b="1" dirty="0"/>
              <a:t>ሉቃ 4፡8</a:t>
            </a:r>
          </a:p>
          <a:p>
            <a:pPr algn="just">
              <a:buNone/>
            </a:pPr>
            <a:endParaRPr lang="en-US" dirty="0"/>
          </a:p>
        </p:txBody>
      </p:sp>
      <p:graphicFrame>
        <p:nvGraphicFramePr>
          <p:cNvPr id="4" name="Table 3"/>
          <p:cNvGraphicFramePr>
            <a:graphicFrameLocks noGrp="1"/>
          </p:cNvGraphicFramePr>
          <p:nvPr/>
        </p:nvGraphicFramePr>
        <p:xfrm>
          <a:off x="1676400" y="685800"/>
          <a:ext cx="8686800" cy="5913120"/>
        </p:xfrm>
        <a:graphic>
          <a:graphicData uri="http://schemas.openxmlformats.org/drawingml/2006/table">
            <a:tbl>
              <a:tblPr firstRow="1" bandRow="1">
                <a:tableStyleId>{073A0DAA-6AF3-43AB-8588-CEC1D06C72B9}</a:tableStyleId>
              </a:tblPr>
              <a:tblGrid>
                <a:gridCol w="2171700"/>
                <a:gridCol w="2171700"/>
                <a:gridCol w="2171700"/>
                <a:gridCol w="21717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3000" kern="1200" dirty="0" smtClean="0">
                          <a:solidFill>
                            <a:schemeClr val="dk1"/>
                          </a:solidFill>
                          <a:latin typeface="+mn-lt"/>
                          <a:ea typeface="+mn-ea"/>
                          <a:cs typeface="+mn-cs"/>
                        </a:rPr>
                        <a:t>ኢየሱስም መልሶ</a:t>
                      </a:r>
                      <a:r>
                        <a:rPr kumimoji="0" lang="am-ET" sz="3000" strike="noStrike" kern="1200" dirty="0" smtClean="0">
                          <a:solidFill>
                            <a:schemeClr val="dk1"/>
                          </a:solidFill>
                          <a:latin typeface="+mn-lt"/>
                          <a:ea typeface="+mn-ea"/>
                          <a:cs typeface="+mn-cs"/>
                        </a:rPr>
                        <a:t>፦</a:t>
                      </a:r>
                      <a:r>
                        <a:rPr kumimoji="0" lang="am-ET" sz="3000" strike="sngStrike" kern="1200" dirty="0" smtClean="0">
                          <a:solidFill>
                            <a:schemeClr val="dk1"/>
                          </a:solidFill>
                          <a:latin typeface="+mn-lt"/>
                          <a:ea typeface="+mn-ea"/>
                          <a:cs typeface="+mn-cs"/>
                        </a:rPr>
                        <a:t> </a:t>
                      </a:r>
                      <a:r>
                        <a:rPr kumimoji="0" lang="am-ET" sz="3000" strike="sngStrike" kern="1200" baseline="0" dirty="0" smtClean="0">
                          <a:solidFill>
                            <a:schemeClr val="dk1"/>
                          </a:solidFill>
                          <a:latin typeface="+mn-lt"/>
                          <a:ea typeface="+mn-ea"/>
                          <a:cs typeface="+mn-cs"/>
                        </a:rPr>
                        <a:t>ስይጣን ከእኔ በኋላ ሁን</a:t>
                      </a:r>
                      <a:r>
                        <a:rPr kumimoji="0" lang="am-ET" sz="3000" kern="1200" dirty="0" smtClean="0">
                          <a:solidFill>
                            <a:schemeClr val="dk1"/>
                          </a:solidFill>
                          <a:latin typeface="+mn-lt"/>
                          <a:ea typeface="+mn-ea"/>
                          <a:cs typeface="+mn-cs"/>
                        </a:rPr>
                        <a:t>  ለጌታ ለአምላክህ ስገድ እርሱንም ብቻ አምልክ ተብሎ ተጽፎአል አለው።</a:t>
                      </a:r>
                      <a:br>
                        <a:rPr kumimoji="0" lang="am-ET" sz="3000" kern="1200" dirty="0" smtClean="0">
                          <a:solidFill>
                            <a:schemeClr val="dk1"/>
                          </a:solidFill>
                          <a:latin typeface="+mn-lt"/>
                          <a:ea typeface="+mn-ea"/>
                          <a:cs typeface="+mn-cs"/>
                        </a:rPr>
                      </a:br>
                      <a:endParaRPr lang="en-US" sz="3000" dirty="0"/>
                    </a:p>
                  </a:txBody>
                  <a:tcPr/>
                </a:tc>
                <a:tc>
                  <a:txBody>
                    <a:bodyPr/>
                    <a:lstStyle/>
                    <a:p>
                      <a:r>
                        <a:rPr kumimoji="0" lang="en-US" sz="2400" kern="1200" dirty="0" smtClean="0">
                          <a:solidFill>
                            <a:schemeClr val="dk1"/>
                          </a:solidFill>
                          <a:latin typeface="+mn-lt"/>
                          <a:ea typeface="+mn-ea"/>
                          <a:cs typeface="+mn-cs"/>
                        </a:rPr>
                        <a:t>And Jesus answered and said unto him, Get thee behind me, Satan: for it is written, Thou </a:t>
                      </a:r>
                      <a:r>
                        <a:rPr kumimoji="0" lang="en-US" sz="2400" kern="1200" dirty="0" err="1" smtClean="0">
                          <a:solidFill>
                            <a:schemeClr val="dk1"/>
                          </a:solidFill>
                          <a:latin typeface="+mn-lt"/>
                          <a:ea typeface="+mn-ea"/>
                          <a:cs typeface="+mn-cs"/>
                        </a:rPr>
                        <a:t>shalt</a:t>
                      </a:r>
                      <a:r>
                        <a:rPr kumimoji="0" lang="en-US" sz="2400" kern="1200" dirty="0" smtClean="0">
                          <a:solidFill>
                            <a:schemeClr val="dk1"/>
                          </a:solidFill>
                          <a:latin typeface="+mn-lt"/>
                          <a:ea typeface="+mn-ea"/>
                          <a:cs typeface="+mn-cs"/>
                        </a:rPr>
                        <a:t> worship the Lord thy God, and him only </a:t>
                      </a:r>
                      <a:r>
                        <a:rPr kumimoji="0" lang="en-US" sz="2400" kern="1200" dirty="0" err="1" smtClean="0">
                          <a:solidFill>
                            <a:schemeClr val="dk1"/>
                          </a:solidFill>
                          <a:latin typeface="+mn-lt"/>
                          <a:ea typeface="+mn-ea"/>
                          <a:cs typeface="+mn-cs"/>
                        </a:rPr>
                        <a:t>shalt</a:t>
                      </a:r>
                      <a:r>
                        <a:rPr kumimoji="0" lang="en-US" sz="2400" kern="1200" dirty="0" smtClean="0">
                          <a:solidFill>
                            <a:schemeClr val="dk1"/>
                          </a:solidFill>
                          <a:latin typeface="+mn-lt"/>
                          <a:ea typeface="+mn-ea"/>
                          <a:cs typeface="+mn-cs"/>
                        </a:rPr>
                        <a:t> thou serve.</a:t>
                      </a:r>
                      <a:br>
                        <a:rPr kumimoji="0" lang="en-US" sz="2400" kern="1200" dirty="0" smtClean="0">
                          <a:solidFill>
                            <a:schemeClr val="dk1"/>
                          </a:solidFill>
                          <a:latin typeface="+mn-lt"/>
                          <a:ea typeface="+mn-ea"/>
                          <a:cs typeface="+mn-cs"/>
                        </a:rPr>
                      </a:br>
                      <a:endParaRPr lang="en-US" sz="2400" dirty="0"/>
                    </a:p>
                  </a:txBody>
                  <a:tcPr/>
                </a:tc>
                <a:tc>
                  <a:txBody>
                    <a:bodyPr/>
                    <a:lstStyle/>
                    <a:p>
                      <a:r>
                        <a:rPr kumimoji="0" lang="am-ET" sz="2900" b="1" kern="1200" dirty="0" smtClean="0">
                          <a:solidFill>
                            <a:schemeClr val="dk1"/>
                          </a:solidFill>
                          <a:latin typeface="+mn-lt"/>
                          <a:ea typeface="+mn-ea"/>
                          <a:cs typeface="+mn-cs"/>
                        </a:rPr>
                        <a:t>ኢየሱስም መልሶ</a:t>
                      </a:r>
                      <a:r>
                        <a:rPr kumimoji="0" lang="am-ET" sz="2900" b="1" kern="1200" baseline="0" dirty="0" smtClean="0">
                          <a:solidFill>
                            <a:schemeClr val="dk1"/>
                          </a:solidFill>
                          <a:latin typeface="+mn-lt"/>
                          <a:ea typeface="+mn-ea"/>
                          <a:cs typeface="+mn-cs"/>
                        </a:rPr>
                        <a:t> እንዲህ አለው ስይጣን ከእኔ በኋላ ሁን</a:t>
                      </a:r>
                      <a:r>
                        <a:rPr kumimoji="0" lang="am-ET" sz="2900" b="1" kern="1200" dirty="0" smtClean="0">
                          <a:solidFill>
                            <a:schemeClr val="dk1"/>
                          </a:solidFill>
                          <a:latin typeface="+mn-lt"/>
                          <a:ea typeface="+mn-ea"/>
                          <a:cs typeface="+mn-cs"/>
                        </a:rPr>
                        <a:t> ለጌታ ለአምላክህ ስገድ እርሱንም ብቻ አምልክ ተብሎ ተጽፎአልና አለው።</a:t>
                      </a:r>
                      <a:br>
                        <a:rPr kumimoji="0" lang="am-ET" sz="2900" b="1" kern="1200" dirty="0" smtClean="0">
                          <a:solidFill>
                            <a:schemeClr val="dk1"/>
                          </a:solidFill>
                          <a:latin typeface="+mn-lt"/>
                          <a:ea typeface="+mn-ea"/>
                          <a:cs typeface="+mn-cs"/>
                        </a:rPr>
                      </a:br>
                      <a:endParaRPr lang="en-US" sz="2900" b="1" dirty="0"/>
                    </a:p>
                  </a:txBody>
                  <a:tcPr/>
                </a:tc>
                <a:tc>
                  <a:txBody>
                    <a:bodyPr/>
                    <a:lstStyle/>
                    <a:p>
                      <a:r>
                        <a:rPr kumimoji="0" lang="am-ET" sz="2800" kern="1200" dirty="0" smtClean="0">
                          <a:solidFill>
                            <a:schemeClr val="dk1"/>
                          </a:solidFill>
                          <a:latin typeface="+mn-lt"/>
                          <a:ea typeface="+mn-ea"/>
                          <a:cs typeface="+mn-cs"/>
                        </a:rPr>
                        <a:t>ኢየሱስም መልሶ፦ </a:t>
                      </a:r>
                      <a:r>
                        <a:rPr kumimoji="0" lang="am-ET" sz="2800" strike="sngStrike" kern="1200" baseline="0" dirty="0" smtClean="0">
                          <a:solidFill>
                            <a:schemeClr val="dk1"/>
                          </a:solidFill>
                          <a:latin typeface="+mn-lt"/>
                          <a:ea typeface="+mn-ea"/>
                          <a:cs typeface="+mn-cs"/>
                        </a:rPr>
                        <a:t>ስይጣን ከእኔ በኋላ ሁን</a:t>
                      </a:r>
                      <a:r>
                        <a:rPr kumimoji="0" lang="am-ET" sz="2800" kern="1200" dirty="0" smtClean="0">
                          <a:solidFill>
                            <a:schemeClr val="dk1"/>
                          </a:solidFill>
                          <a:latin typeface="+mn-lt"/>
                          <a:ea typeface="+mn-ea"/>
                          <a:cs typeface="+mn-cs"/>
                        </a:rPr>
                        <a:t>  ለጌታ ለአምላክህ ስገድ እርሱንም ብቻ አምልክ ተብሎ ተጽፎአል አለው።</a:t>
                      </a:r>
                      <a:br>
                        <a:rPr kumimoji="0" lang="am-ET" sz="2800" kern="1200" dirty="0" smtClean="0">
                          <a:solidFill>
                            <a:schemeClr val="dk1"/>
                          </a:solidFill>
                          <a:latin typeface="+mn-lt"/>
                          <a:ea typeface="+mn-ea"/>
                          <a:cs typeface="+mn-cs"/>
                        </a:rPr>
                      </a:br>
                      <a:endParaRPr lang="en-US" sz="2800" dirty="0"/>
                    </a:p>
                  </a:txBody>
                  <a:tcPr/>
                </a:tc>
              </a:tr>
            </a:tbl>
          </a:graphicData>
        </a:graphic>
      </p:graphicFrame>
    </p:spTree>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200" b="1" dirty="0"/>
              <a:t>ሐዋ 13፡42 (ሰንበት)</a:t>
            </a:r>
          </a:p>
          <a:p>
            <a:pPr algn="just">
              <a:buNone/>
            </a:pPr>
            <a:endParaRPr lang="en-US" b="1" dirty="0"/>
          </a:p>
        </p:txBody>
      </p:sp>
      <p:graphicFrame>
        <p:nvGraphicFramePr>
          <p:cNvPr id="4" name="Table 3"/>
          <p:cNvGraphicFramePr>
            <a:graphicFrameLocks noGrp="1"/>
          </p:cNvGraphicFramePr>
          <p:nvPr/>
        </p:nvGraphicFramePr>
        <p:xfrm>
          <a:off x="1676400" y="762000"/>
          <a:ext cx="8763000" cy="5943600"/>
        </p:xfrm>
        <a:graphic>
          <a:graphicData uri="http://schemas.openxmlformats.org/drawingml/2006/table">
            <a:tbl>
              <a:tblPr firstRow="1" bandRow="1">
                <a:tableStyleId>{073A0DAA-6AF3-43AB-8588-CEC1D06C72B9}</a:tableStyleId>
              </a:tblPr>
              <a:tblGrid>
                <a:gridCol w="2190750"/>
                <a:gridCol w="2190750"/>
                <a:gridCol w="2190750"/>
                <a:gridCol w="2190750"/>
              </a:tblGrid>
              <a:tr h="11367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806846">
                <a:tc>
                  <a:txBody>
                    <a:bodyPr/>
                    <a:lstStyle/>
                    <a:p>
                      <a:r>
                        <a:rPr kumimoji="0" lang="am-ET" sz="2900" strike="sngStrike" kern="1200" dirty="0" smtClean="0">
                          <a:solidFill>
                            <a:schemeClr val="dk1"/>
                          </a:solidFill>
                          <a:latin typeface="+mn-lt"/>
                          <a:ea typeface="+mn-ea"/>
                          <a:cs typeface="+mn-cs"/>
                        </a:rPr>
                        <a:t>አይሁዶችም ከሙክራብ </a:t>
                      </a:r>
                      <a:r>
                        <a:rPr kumimoji="0" lang="am-ET" sz="2900" kern="1200" dirty="0" smtClean="0">
                          <a:solidFill>
                            <a:schemeClr val="dk1"/>
                          </a:solidFill>
                          <a:latin typeface="+mn-lt"/>
                          <a:ea typeface="+mn-ea"/>
                          <a:cs typeface="+mn-cs"/>
                        </a:rPr>
                        <a:t>በወጡም ጊዜ </a:t>
                      </a:r>
                      <a:r>
                        <a:rPr kumimoji="0" lang="am-ET" sz="2900" strike="sngStrike" kern="1200" dirty="0" smtClean="0">
                          <a:solidFill>
                            <a:schemeClr val="dk1"/>
                          </a:solidFill>
                          <a:latin typeface="+mn-lt"/>
                          <a:ea typeface="+mn-ea"/>
                          <a:cs typeface="+mn-cs"/>
                        </a:rPr>
                        <a:t>አህዛቦች</a:t>
                      </a:r>
                      <a:r>
                        <a:rPr kumimoji="0" lang="am-ET" sz="2900" kern="1200" dirty="0" smtClean="0">
                          <a:solidFill>
                            <a:schemeClr val="dk1"/>
                          </a:solidFill>
                          <a:latin typeface="+mn-lt"/>
                          <a:ea typeface="+mn-ea"/>
                          <a:cs typeface="+mn-cs"/>
                        </a:rPr>
                        <a:t> ይህን ነገር በሚመጣው ሰንበት ይነግሩአቸው ዘንድ ለመኑአቸው።</a:t>
                      </a:r>
                      <a:br>
                        <a:rPr kumimoji="0" lang="am-ET" sz="2900" kern="1200" dirty="0" smtClean="0">
                          <a:solidFill>
                            <a:schemeClr val="dk1"/>
                          </a:solidFill>
                          <a:latin typeface="+mn-lt"/>
                          <a:ea typeface="+mn-ea"/>
                          <a:cs typeface="+mn-cs"/>
                        </a:rPr>
                      </a:br>
                      <a:endParaRPr lang="en-US" sz="2900" dirty="0"/>
                    </a:p>
                  </a:txBody>
                  <a:tcPr/>
                </a:tc>
                <a:tc>
                  <a:txBody>
                    <a:bodyPr/>
                    <a:lstStyle/>
                    <a:p>
                      <a:r>
                        <a:rPr kumimoji="0" lang="en-US" sz="2400" kern="1200" dirty="0" smtClean="0">
                          <a:solidFill>
                            <a:schemeClr val="dk1"/>
                          </a:solidFill>
                          <a:latin typeface="+mn-lt"/>
                          <a:ea typeface="+mn-ea"/>
                          <a:cs typeface="+mn-cs"/>
                        </a:rPr>
                        <a:t>And when the Jews were gone out of the synagogue, the Gentiles besought that these words might be preached to them the next Sabbath.</a:t>
                      </a:r>
                      <a:endParaRPr lang="en-US" sz="2400" dirty="0"/>
                    </a:p>
                  </a:txBody>
                  <a:tcPr/>
                </a:tc>
                <a:tc>
                  <a:txBody>
                    <a:bodyPr/>
                    <a:lstStyle/>
                    <a:p>
                      <a:r>
                        <a:rPr kumimoji="0" lang="am-ET" sz="2800" b="1" kern="1200" dirty="0" smtClean="0">
                          <a:solidFill>
                            <a:schemeClr val="dk1"/>
                          </a:solidFill>
                          <a:latin typeface="+mn-lt"/>
                          <a:ea typeface="+mn-ea"/>
                          <a:cs typeface="+mn-cs"/>
                        </a:rPr>
                        <a:t>አይሁዶችም ከሙክራብ በወጡም ጊዜ አህዛቦች ይህን ነገር በሚመጣው ሰንበት ይሰበክላቸው ዘንድ ለመኑአቸው።</a:t>
                      </a:r>
                      <a:br>
                        <a:rPr kumimoji="0" lang="am-ET" sz="2800" b="1" kern="1200" dirty="0" smtClean="0">
                          <a:solidFill>
                            <a:schemeClr val="dk1"/>
                          </a:solidFill>
                          <a:latin typeface="+mn-lt"/>
                          <a:ea typeface="+mn-ea"/>
                          <a:cs typeface="+mn-cs"/>
                        </a:rPr>
                      </a:br>
                      <a:endParaRPr lang="en-US" sz="2800" b="1" dirty="0"/>
                    </a:p>
                  </a:txBody>
                  <a:tcPr/>
                </a:tc>
                <a:tc>
                  <a:txBody>
                    <a:bodyPr/>
                    <a:lstStyle/>
                    <a:p>
                      <a:r>
                        <a:rPr kumimoji="0" lang="am-ET" sz="2800" kern="1200" dirty="0" smtClean="0">
                          <a:solidFill>
                            <a:schemeClr val="dk1"/>
                          </a:solidFill>
                          <a:latin typeface="+mn-lt"/>
                          <a:ea typeface="+mn-ea"/>
                          <a:cs typeface="+mn-cs"/>
                        </a:rPr>
                        <a:t>ጳውሎስና ባርናባስ ከሙክራብ ሲወጡ ሰዎቹ ስለዚህ ነገር በሚቀጥለው ሰንበት እንዲነግሯቸው ለመኗቸው።</a:t>
                      </a:r>
                      <a:br>
                        <a:rPr kumimoji="0" lang="am-ET" sz="2800" kern="1200" dirty="0" smtClean="0">
                          <a:solidFill>
                            <a:schemeClr val="dk1"/>
                          </a:solidFill>
                          <a:latin typeface="+mn-lt"/>
                          <a:ea typeface="+mn-ea"/>
                          <a:cs typeface="+mn-cs"/>
                        </a:rPr>
                      </a:br>
                      <a:endParaRPr lang="en-US" sz="2800" dirty="0"/>
                    </a:p>
                  </a:txBody>
                  <a:tcPr/>
                </a:tc>
              </a:tr>
            </a:tbl>
          </a:graphicData>
        </a:graphic>
      </p:graphicFrame>
    </p:spTree>
  </p:cSld>
  <p:clrMapOvr>
    <a:masterClrMapping/>
  </p:clrMapOvr>
  <p:transition spd="slow">
    <p:cover dir="l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1ጴጥ 1፡22</a:t>
            </a:r>
          </a:p>
          <a:p>
            <a:pPr algn="just">
              <a:buNone/>
            </a:pPr>
            <a:endParaRPr lang="en-US" sz="3200" b="1" dirty="0"/>
          </a:p>
        </p:txBody>
      </p:sp>
      <p:graphicFrame>
        <p:nvGraphicFramePr>
          <p:cNvPr id="4" name="Table 3"/>
          <p:cNvGraphicFramePr>
            <a:graphicFrameLocks noGrp="1"/>
          </p:cNvGraphicFramePr>
          <p:nvPr/>
        </p:nvGraphicFramePr>
        <p:xfrm>
          <a:off x="1676400" y="762001"/>
          <a:ext cx="8763000" cy="5943601"/>
        </p:xfrm>
        <a:graphic>
          <a:graphicData uri="http://schemas.openxmlformats.org/drawingml/2006/table">
            <a:tbl>
              <a:tblPr firstRow="1" bandRow="1">
                <a:tableStyleId>{073A0DAA-6AF3-43AB-8588-CEC1D06C72B9}</a:tableStyleId>
              </a:tblPr>
              <a:tblGrid>
                <a:gridCol w="2190750"/>
                <a:gridCol w="2190750"/>
                <a:gridCol w="2190750"/>
                <a:gridCol w="2190750"/>
              </a:tblGrid>
              <a:tr h="13166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626980">
                <a:tc>
                  <a:txBody>
                    <a:bodyPr/>
                    <a:lstStyle/>
                    <a:p>
                      <a:r>
                        <a:rPr kumimoji="0" lang="am-ET" sz="2500" strike="sngStrike" kern="1200" dirty="0" smtClean="0">
                          <a:solidFill>
                            <a:schemeClr val="dk1"/>
                          </a:solidFill>
                          <a:latin typeface="+mn-lt"/>
                          <a:ea typeface="+mn-ea"/>
                          <a:cs typeface="+mn-cs"/>
                        </a:rPr>
                        <a:t>በመንፈስ</a:t>
                      </a:r>
                      <a:r>
                        <a:rPr kumimoji="0" lang="am-ET" sz="2500" strike="noStrike" kern="1200" dirty="0" smtClean="0">
                          <a:solidFill>
                            <a:schemeClr val="dk1"/>
                          </a:solidFill>
                          <a:latin typeface="+mn-lt"/>
                          <a:ea typeface="+mn-ea"/>
                          <a:cs typeface="+mn-cs"/>
                        </a:rPr>
                        <a:t> </a:t>
                      </a:r>
                      <a:r>
                        <a:rPr kumimoji="0" lang="am-ET" sz="2500" kern="1200" dirty="0" smtClean="0">
                          <a:solidFill>
                            <a:schemeClr val="dk1"/>
                          </a:solidFill>
                          <a:latin typeface="+mn-lt"/>
                          <a:ea typeface="+mn-ea"/>
                          <a:cs typeface="+mn-cs"/>
                        </a:rPr>
                        <a:t>ለእውነት እየታዘዛችሁ ግብዝነት ለሌለበት ለወንድማማች መዋደደ ነፍሳችሁን አንጽታችሁ እርስ በርሳችሁ ከልባችሁ አጥብቃችሁ ተዋደዱ።</a:t>
                      </a:r>
                      <a:br>
                        <a:rPr kumimoji="0" lang="am-ET" sz="2500" kern="1200" dirty="0" smtClean="0">
                          <a:solidFill>
                            <a:schemeClr val="dk1"/>
                          </a:solidFill>
                          <a:latin typeface="+mn-lt"/>
                          <a:ea typeface="+mn-ea"/>
                          <a:cs typeface="+mn-cs"/>
                        </a:rPr>
                      </a:br>
                      <a:endParaRPr lang="en-US" sz="2500" dirty="0"/>
                    </a:p>
                  </a:txBody>
                  <a:tcPr/>
                </a:tc>
                <a:tc>
                  <a:txBody>
                    <a:bodyPr/>
                    <a:lstStyle/>
                    <a:p>
                      <a:r>
                        <a:rPr kumimoji="0" lang="en-US" sz="2100" kern="1200" dirty="0" smtClean="0">
                          <a:solidFill>
                            <a:schemeClr val="dk1"/>
                          </a:solidFill>
                          <a:latin typeface="+mn-lt"/>
                          <a:ea typeface="+mn-ea"/>
                          <a:cs typeface="+mn-cs"/>
                        </a:rPr>
                        <a:t>Seeing ye have purified your souls in obeying the truth through the Spirit unto unfeigned love of the brethren, see that ye love one another with a pure heart fervently:</a:t>
                      </a:r>
                      <a:endParaRPr lang="en-US" sz="2100" dirty="0"/>
                    </a:p>
                  </a:txBody>
                  <a:tcPr/>
                </a:tc>
                <a:tc>
                  <a:txBody>
                    <a:bodyPr/>
                    <a:lstStyle/>
                    <a:p>
                      <a:r>
                        <a:rPr kumimoji="0" lang="am-ET" sz="2400" b="1" kern="1200" dirty="0" smtClean="0">
                          <a:solidFill>
                            <a:schemeClr val="dk1"/>
                          </a:solidFill>
                          <a:latin typeface="+mn-lt"/>
                          <a:ea typeface="+mn-ea"/>
                          <a:cs typeface="+mn-cs"/>
                        </a:rPr>
                        <a:t>በመንፈስ  ለእውነት እየታዘዛችሁ ግብዝነት በሌለበት በወንድማማች መዋደደ ነፍሳችሁን አንጽታችሁ እርስ በርሳችሁ ከልባችሁ አጥብቃችሁ ተዋደዱ።</a:t>
                      </a:r>
                      <a:br>
                        <a:rPr kumimoji="0" lang="am-ET" sz="2400" b="1" kern="1200" dirty="0" smtClean="0">
                          <a:solidFill>
                            <a:schemeClr val="dk1"/>
                          </a:solidFill>
                          <a:latin typeface="+mn-lt"/>
                          <a:ea typeface="+mn-ea"/>
                          <a:cs typeface="+mn-cs"/>
                        </a:rPr>
                      </a:br>
                      <a:endParaRPr lang="en-US" sz="2400" b="1" dirty="0"/>
                    </a:p>
                  </a:txBody>
                  <a:tcPr/>
                </a:tc>
                <a:tc>
                  <a:txBody>
                    <a:bodyPr/>
                    <a:lstStyle/>
                    <a:p>
                      <a:r>
                        <a:rPr kumimoji="0" lang="am-ET" sz="2400" strike="sngStrike" kern="1200" dirty="0" smtClean="0">
                          <a:solidFill>
                            <a:schemeClr val="dk1"/>
                          </a:solidFill>
                          <a:latin typeface="+mn-lt"/>
                          <a:ea typeface="+mn-ea"/>
                          <a:cs typeface="+mn-cs"/>
                        </a:rPr>
                        <a:t>በመንፈስ</a:t>
                      </a:r>
                      <a:r>
                        <a:rPr kumimoji="0" lang="am-ET" sz="2400" strike="noStrike" kern="1200" dirty="0" smtClean="0">
                          <a:solidFill>
                            <a:schemeClr val="dk1"/>
                          </a:solidFill>
                          <a:latin typeface="+mn-lt"/>
                          <a:ea typeface="+mn-ea"/>
                          <a:cs typeface="+mn-cs"/>
                        </a:rPr>
                        <a:t> </a:t>
                      </a:r>
                      <a:r>
                        <a:rPr kumimoji="0" lang="am-ET" sz="2400" kern="1200" dirty="0" smtClean="0">
                          <a:solidFill>
                            <a:schemeClr val="dk1"/>
                          </a:solidFill>
                          <a:latin typeface="+mn-lt"/>
                          <a:ea typeface="+mn-ea"/>
                          <a:cs typeface="+mn-cs"/>
                        </a:rPr>
                        <a:t>ለእውነት እየታዘዛችሁ ግብዝነት ለሌለበት ለወንድማማች መዋደደ ነፍሳችሁን አንጽታችሁ እርስ በርሳችሁ ከልባችሁ አጥብቃችሁ ተዋደዱ።</a:t>
                      </a:r>
                      <a:br>
                        <a:rPr kumimoji="0" lang="am-ET" sz="2400" kern="1200" dirty="0" smtClean="0">
                          <a:solidFill>
                            <a:schemeClr val="dk1"/>
                          </a:solidFill>
                          <a:latin typeface="+mn-lt"/>
                          <a:ea typeface="+mn-ea"/>
                          <a:cs typeface="+mn-cs"/>
                        </a:rPr>
                      </a:br>
                      <a:endParaRPr lang="en-US" sz="2400" dirty="0"/>
                    </a:p>
                  </a:txBody>
                  <a:tcPr/>
                </a:tc>
              </a:tr>
            </a:tbl>
          </a:graphicData>
        </a:graphic>
      </p:graphicFrame>
    </p:spTree>
  </p:cSld>
  <p:clrMapOvr>
    <a:masterClrMapping/>
  </p:clrMapOvr>
  <p:transition>
    <p:push/>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dirty="0" smtClean="0"/>
              <a:t>ኤፌ 3፡9</a:t>
            </a:r>
          </a:p>
          <a:p>
            <a:pPr algn="just">
              <a:buNone/>
            </a:pPr>
            <a:endParaRPr lang="en-US" dirty="0"/>
          </a:p>
        </p:txBody>
      </p:sp>
      <p:graphicFrame>
        <p:nvGraphicFramePr>
          <p:cNvPr id="4" name="Table 3"/>
          <p:cNvGraphicFramePr>
            <a:graphicFrameLocks noGrp="1"/>
          </p:cNvGraphicFramePr>
          <p:nvPr/>
        </p:nvGraphicFramePr>
        <p:xfrm>
          <a:off x="1828800" y="533400"/>
          <a:ext cx="8686800" cy="6324600"/>
        </p:xfrm>
        <a:graphic>
          <a:graphicData uri="http://schemas.openxmlformats.org/drawingml/2006/table">
            <a:tbl>
              <a:tblPr firstRow="1" bandRow="1">
                <a:tableStyleId>{073A0DAA-6AF3-43AB-8588-CEC1D06C72B9}</a:tableStyleId>
              </a:tblPr>
              <a:tblGrid>
                <a:gridCol w="2171700"/>
                <a:gridCol w="2171700"/>
                <a:gridCol w="2171700"/>
                <a:gridCol w="2171700"/>
              </a:tblGrid>
              <a:tr h="11410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5183564">
                <a:tc>
                  <a:txBody>
                    <a:bodyPr/>
                    <a:lstStyle/>
                    <a:p>
                      <a:r>
                        <a:rPr kumimoji="0" lang="am-ET" sz="2400" kern="1200" dirty="0" smtClean="0">
                          <a:solidFill>
                            <a:schemeClr val="dk1"/>
                          </a:solidFill>
                          <a:latin typeface="+mn-lt"/>
                          <a:ea typeface="+mn-ea"/>
                          <a:cs typeface="+mn-cs"/>
                        </a:rPr>
                        <a:t>ሁሉንም በፈጠረው </a:t>
                      </a:r>
                      <a:r>
                        <a:rPr kumimoji="0" lang="am-ET" sz="2400" strike="sngStrike" kern="1200" dirty="0" smtClean="0">
                          <a:solidFill>
                            <a:schemeClr val="dk1"/>
                          </a:solidFill>
                          <a:latin typeface="+mn-lt"/>
                          <a:ea typeface="+mn-ea"/>
                          <a:cs typeface="+mn-cs"/>
                        </a:rPr>
                        <a:t>በክርስቶስ እየሱስ ከአለም መጀመሪያ አንስቶ </a:t>
                      </a:r>
                      <a:r>
                        <a:rPr kumimoji="0" lang="am-ET" sz="2400" kern="1200" dirty="0" smtClean="0">
                          <a:solidFill>
                            <a:schemeClr val="dk1"/>
                          </a:solidFill>
                          <a:latin typeface="+mn-lt"/>
                          <a:ea typeface="+mn-ea"/>
                          <a:cs typeface="+mn-cs"/>
                        </a:rPr>
                        <a:t>በእግዚአብሔር ከዘላለም የተሰወረው የምሥጢር ሥርዓት ምን እንደሆነ ለሁሉ እገልጥ ዘንድ </a:t>
                      </a:r>
                      <a:r>
                        <a:rPr kumimoji="0" lang="am-ET" sz="2400" b="1" i="1" kern="1200" dirty="0" smtClean="0">
                          <a:solidFill>
                            <a:srgbClr val="FF0000"/>
                          </a:solidFill>
                          <a:latin typeface="+mn-lt"/>
                          <a:ea typeface="+mn-ea"/>
                          <a:cs typeface="+mn-cs"/>
                        </a:rPr>
                        <a:t>ይህ ጸጋ ከቅዱሳን ሁሉ ይልቅ ለማንስ ለኔ ተሰጠ፤</a:t>
                      </a:r>
                      <a:endParaRPr kumimoji="0" lang="en-US" sz="2400" b="1" i="1" kern="1200" dirty="0" smtClean="0">
                        <a:solidFill>
                          <a:srgbClr val="FF0000"/>
                        </a:solidFill>
                        <a:latin typeface="+mn-lt"/>
                        <a:ea typeface="+mn-ea"/>
                        <a:cs typeface="+mn-cs"/>
                      </a:endParaRPr>
                    </a:p>
                  </a:txBody>
                  <a:tcPr/>
                </a:tc>
                <a:tc>
                  <a:txBody>
                    <a:bodyPr/>
                    <a:lstStyle/>
                    <a:p>
                      <a:r>
                        <a:rPr kumimoji="0" lang="en-US" sz="2400" kern="1200" dirty="0" smtClean="0">
                          <a:solidFill>
                            <a:schemeClr val="dk1"/>
                          </a:solidFill>
                          <a:latin typeface="+mn-lt"/>
                          <a:ea typeface="+mn-ea"/>
                          <a:cs typeface="+mn-cs"/>
                        </a:rPr>
                        <a:t>And to make all men see what is the fellowship of the mystery, which from the beginning of the world hath been hid in God, who created all things by Jesus Christ</a:t>
                      </a:r>
                      <a:endParaRPr lang="en-US" sz="2400" dirty="0"/>
                    </a:p>
                  </a:txBody>
                  <a:tcPr/>
                </a:tc>
                <a:tc>
                  <a:txBody>
                    <a:bodyPr/>
                    <a:lstStyle/>
                    <a:p>
                      <a:r>
                        <a:rPr kumimoji="0" lang="am-ET" sz="2800" b="1" kern="1200" dirty="0" smtClean="0">
                          <a:solidFill>
                            <a:schemeClr val="dk1"/>
                          </a:solidFill>
                          <a:latin typeface="+mn-lt"/>
                          <a:ea typeface="+mn-ea"/>
                          <a:cs typeface="+mn-cs"/>
                        </a:rPr>
                        <a:t>ሁሉን በፈጠረው በክርስቶስ እየሱስ ከአለም መጀመሪያ አንስቶ  በእግዚአብሔር የተሰወረ ነገር ሁሉም ሰው የሚስጥር ህብረት እንዲያይ አደረገ። </a:t>
                      </a:r>
                      <a:endParaRPr lang="en-US" sz="2800" b="1" dirty="0"/>
                    </a:p>
                  </a:txBody>
                  <a:tcPr/>
                </a:tc>
                <a:tc>
                  <a:txBody>
                    <a:bodyPr/>
                    <a:lstStyle/>
                    <a:p>
                      <a:r>
                        <a:rPr kumimoji="0" lang="am-ET" sz="2400" kern="1200" dirty="0" smtClean="0">
                          <a:solidFill>
                            <a:schemeClr val="dk1"/>
                          </a:solidFill>
                          <a:latin typeface="+mn-lt"/>
                          <a:ea typeface="+mn-ea"/>
                          <a:cs typeface="+mn-cs"/>
                        </a:rPr>
                        <a:t>እንዲሁም ሁሉንም በፈጠረ </a:t>
                      </a:r>
                      <a:r>
                        <a:rPr kumimoji="0" lang="am-ET" sz="2400" strike="sngStrike" kern="1200" dirty="0" smtClean="0">
                          <a:solidFill>
                            <a:schemeClr val="dk1"/>
                          </a:solidFill>
                          <a:latin typeface="+mn-lt"/>
                          <a:ea typeface="+mn-ea"/>
                          <a:cs typeface="+mn-cs"/>
                        </a:rPr>
                        <a:t>በክርስቶስ እየሱስ ከአለም መጀመሪያ  </a:t>
                      </a:r>
                      <a:r>
                        <a:rPr kumimoji="0" lang="am-ET" sz="2400" kern="1200" dirty="0" smtClean="0">
                          <a:solidFill>
                            <a:schemeClr val="dk1"/>
                          </a:solidFill>
                          <a:latin typeface="+mn-lt"/>
                          <a:ea typeface="+mn-ea"/>
                          <a:cs typeface="+mn-cs"/>
                        </a:rPr>
                        <a:t>በእግዚአብሔር ላለፉት ዘመናት የተሰወረውን </a:t>
                      </a:r>
                      <a:r>
                        <a:rPr kumimoji="0" lang="am-ET" sz="2400" b="1" i="1" kern="1200" dirty="0" smtClean="0">
                          <a:solidFill>
                            <a:srgbClr val="FF0000"/>
                          </a:solidFill>
                          <a:latin typeface="+mn-lt"/>
                          <a:ea typeface="+mn-ea"/>
                          <a:cs typeface="+mn-cs"/>
                        </a:rPr>
                        <a:t>የዚህን ሚስጥር አሰራር ለሁሉም እገልጥ ዘንድ ተሰጠኝ።</a:t>
                      </a:r>
                      <a:endParaRPr lang="en-US" sz="2400" b="1" i="1" dirty="0">
                        <a:solidFill>
                          <a:srgbClr val="FF0000"/>
                        </a:solidFill>
                      </a:endParaRPr>
                    </a:p>
                  </a:txBody>
                  <a:tcPr/>
                </a:tc>
              </a:tr>
            </a:tbl>
          </a:graphicData>
        </a:graphic>
      </p:graphicFrame>
    </p:spTree>
  </p:cSld>
  <p:clrMapOvr>
    <a:masterClrMapping/>
  </p:clrMapOvr>
  <p:transition>
    <p:pull dir="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ቆላ 1፡13-14</a:t>
            </a:r>
          </a:p>
          <a:p>
            <a:pPr algn="just">
              <a:buNone/>
            </a:pPr>
            <a:endParaRPr lang="en-US" sz="3200" b="1" dirty="0"/>
          </a:p>
        </p:txBody>
      </p:sp>
      <p:graphicFrame>
        <p:nvGraphicFramePr>
          <p:cNvPr id="4" name="Table 3"/>
          <p:cNvGraphicFramePr>
            <a:graphicFrameLocks noGrp="1"/>
          </p:cNvGraphicFramePr>
          <p:nvPr/>
        </p:nvGraphicFramePr>
        <p:xfrm>
          <a:off x="1676400" y="762000"/>
          <a:ext cx="8839200" cy="5852160"/>
        </p:xfrm>
        <a:graphic>
          <a:graphicData uri="http://schemas.openxmlformats.org/drawingml/2006/table">
            <a:tbl>
              <a:tblPr firstRow="1" bandRow="1">
                <a:tableStyleId>{073A0DAA-6AF3-43AB-8588-CEC1D06C72B9}</a:tableStyleId>
              </a:tblPr>
              <a:tblGrid>
                <a:gridCol w="2209800"/>
                <a:gridCol w="2209800"/>
                <a:gridCol w="2209800"/>
                <a:gridCol w="2209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800" kern="1200" dirty="0" smtClean="0">
                          <a:solidFill>
                            <a:schemeClr val="dk1"/>
                          </a:solidFill>
                          <a:latin typeface="+mn-lt"/>
                          <a:ea typeface="+mn-ea"/>
                          <a:cs typeface="+mn-cs"/>
                        </a:rPr>
                        <a:t>እርሱ ከጨለማ ሥልጣን አዳነን፥ ቤዛነቱንም እርሱንም </a:t>
                      </a:r>
                      <a:r>
                        <a:rPr lang="am-ET" sz="2800" strike="sngStrike" dirty="0" smtClean="0"/>
                        <a:t>በደሙ</a:t>
                      </a:r>
                      <a:r>
                        <a:rPr kumimoji="0" lang="am-ET" sz="2800" kern="1200" dirty="0" smtClean="0">
                          <a:solidFill>
                            <a:schemeClr val="dk1"/>
                          </a:solidFill>
                          <a:latin typeface="+mn-lt"/>
                          <a:ea typeface="+mn-ea"/>
                          <a:cs typeface="+mn-cs"/>
                        </a:rPr>
                        <a:t> የኃጢአትን ስርየት ወዳገኘንበት ወደ ፍቅሩ ልጅ መንግሥት አፈለሰን።</a:t>
                      </a:r>
                      <a:br>
                        <a:rPr kumimoji="0" lang="am-ET" sz="2800" kern="1200" dirty="0" smtClean="0">
                          <a:solidFill>
                            <a:schemeClr val="dk1"/>
                          </a:solidFill>
                          <a:latin typeface="+mn-lt"/>
                          <a:ea typeface="+mn-ea"/>
                          <a:cs typeface="+mn-cs"/>
                        </a:rPr>
                      </a:br>
                      <a:endParaRPr lang="en-US" sz="2800" dirty="0"/>
                    </a:p>
                  </a:txBody>
                  <a:tcPr/>
                </a:tc>
                <a:tc>
                  <a:txBody>
                    <a:bodyPr/>
                    <a:lstStyle/>
                    <a:p>
                      <a:r>
                        <a:rPr kumimoji="0" lang="en-US" sz="2000" b="1" kern="1200" dirty="0" smtClean="0">
                          <a:solidFill>
                            <a:schemeClr val="dk1"/>
                          </a:solidFill>
                          <a:latin typeface="+mn-lt"/>
                          <a:ea typeface="+mn-ea"/>
                          <a:cs typeface="+mn-cs"/>
                        </a:rPr>
                        <a:t>13</a:t>
                      </a:r>
                      <a:r>
                        <a:rPr kumimoji="0" lang="en-US" sz="2000" kern="1200" dirty="0" smtClean="0">
                          <a:solidFill>
                            <a:schemeClr val="dk1"/>
                          </a:solidFill>
                          <a:latin typeface="+mn-lt"/>
                          <a:ea typeface="+mn-ea"/>
                          <a:cs typeface="+mn-cs"/>
                        </a:rPr>
                        <a:t> Who hath delivered us from the power of darkness, and hath translated us into the kingdom of his dear Son:</a:t>
                      </a:r>
                      <a:br>
                        <a:rPr kumimoji="0" lang="en-US" sz="2000" kern="1200" dirty="0" smtClean="0">
                          <a:solidFill>
                            <a:schemeClr val="dk1"/>
                          </a:solidFill>
                          <a:latin typeface="+mn-lt"/>
                          <a:ea typeface="+mn-ea"/>
                          <a:cs typeface="+mn-cs"/>
                        </a:rPr>
                      </a:br>
                      <a:r>
                        <a:rPr kumimoji="0" lang="en-US" sz="2000" b="1" kern="1200" dirty="0" smtClean="0">
                          <a:solidFill>
                            <a:schemeClr val="dk1"/>
                          </a:solidFill>
                          <a:latin typeface="+mn-lt"/>
                          <a:ea typeface="+mn-ea"/>
                          <a:cs typeface="+mn-cs"/>
                        </a:rPr>
                        <a:t>14</a:t>
                      </a:r>
                      <a:r>
                        <a:rPr kumimoji="0" lang="en-US" sz="2000" kern="1200" dirty="0" smtClean="0">
                          <a:solidFill>
                            <a:schemeClr val="dk1"/>
                          </a:solidFill>
                          <a:latin typeface="+mn-lt"/>
                          <a:ea typeface="+mn-ea"/>
                          <a:cs typeface="+mn-cs"/>
                        </a:rPr>
                        <a:t> In whom we have redemption through his blood, even the forgiveness of sins:</a:t>
                      </a:r>
                      <a:endParaRPr lang="en-US" sz="2000" dirty="0"/>
                    </a:p>
                  </a:txBody>
                  <a:tcPr/>
                </a:tc>
                <a:tc>
                  <a:txBody>
                    <a:bodyPr/>
                    <a:lstStyle/>
                    <a:p>
                      <a:r>
                        <a:rPr lang="am-ET" sz="2400" b="1" dirty="0" smtClean="0"/>
                        <a:t>13 እርሱ ከጨለማ አገዛዝ ታደገን ወደ ሚወደው ልጁ</a:t>
                      </a:r>
                      <a:r>
                        <a:rPr lang="am-ET" sz="2400" b="1" baseline="0" dirty="0" smtClean="0"/>
                        <a:t> መንግስትም</a:t>
                      </a:r>
                      <a:r>
                        <a:rPr lang="am-ET" sz="2400" b="1" dirty="0" smtClean="0"/>
                        <a:t> አሻገረን</a:t>
                      </a:r>
                    </a:p>
                    <a:p>
                      <a:r>
                        <a:rPr lang="am-ET" sz="2400" b="1" dirty="0" smtClean="0"/>
                        <a:t>14 በእርሱም በደሙ የሆነ መዋጀትን አግኝተናል ይህም የሃጥያት ይቅርታን ነው።</a:t>
                      </a:r>
                      <a:endParaRPr lang="en-US" sz="2400" b="1" dirty="0" smtClean="0"/>
                    </a:p>
                    <a:p>
                      <a:endParaRPr lang="en-US" sz="2400" b="1" dirty="0"/>
                    </a:p>
                  </a:txBody>
                  <a:tcPr/>
                </a:tc>
                <a:tc>
                  <a:txBody>
                    <a:bodyPr/>
                    <a:lstStyle/>
                    <a:p>
                      <a:r>
                        <a:rPr lang="am-ET" sz="2400" dirty="0" smtClean="0"/>
                        <a:t>13 እርሱ ከጨለማ አገዛዝ ታደገን ወደ ሚወደው ልጁ</a:t>
                      </a:r>
                      <a:r>
                        <a:rPr lang="am-ET" sz="2400" baseline="0" dirty="0" smtClean="0"/>
                        <a:t> መንግስትም</a:t>
                      </a:r>
                      <a:r>
                        <a:rPr lang="am-ET" sz="2400" dirty="0" smtClean="0"/>
                        <a:t> አሻገረን</a:t>
                      </a:r>
                    </a:p>
                    <a:p>
                      <a:r>
                        <a:rPr lang="am-ET" sz="2400" dirty="0" smtClean="0"/>
                        <a:t>14 በእርሱም በደሙ የሆነ መዋጀትን አግኝተናል ይህም የሃጥያት ይቅርታን ነው።</a:t>
                      </a:r>
                      <a:endParaRPr lang="en-US" sz="2400" dirty="0"/>
                    </a:p>
                  </a:txBody>
                  <a:tcPr/>
                </a:tc>
              </a:tr>
            </a:tbl>
          </a:graphicData>
        </a:graphic>
      </p:graphicFrame>
    </p:spTree>
  </p:cSld>
  <p:clrMapOvr>
    <a:masterClrMapping/>
  </p:clrMapOvr>
  <p:transition spd="slow">
    <p:pull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4000" b="1" dirty="0"/>
              <a:t>ያዕ 5፡16</a:t>
            </a:r>
          </a:p>
          <a:p>
            <a:pPr algn="just">
              <a:buNone/>
            </a:pPr>
            <a:endParaRPr lang="en-US" dirty="0"/>
          </a:p>
        </p:txBody>
      </p:sp>
      <p:graphicFrame>
        <p:nvGraphicFramePr>
          <p:cNvPr id="4" name="Table 3"/>
          <p:cNvGraphicFramePr>
            <a:graphicFrameLocks noGrp="1"/>
          </p:cNvGraphicFramePr>
          <p:nvPr/>
        </p:nvGraphicFramePr>
        <p:xfrm>
          <a:off x="1676400" y="685800"/>
          <a:ext cx="8839200" cy="5943600"/>
        </p:xfrm>
        <a:graphic>
          <a:graphicData uri="http://schemas.openxmlformats.org/drawingml/2006/table">
            <a:tbl>
              <a:tblPr firstRow="1" bandRow="1">
                <a:tableStyleId>{073A0DAA-6AF3-43AB-8588-CEC1D06C72B9}</a:tableStyleId>
              </a:tblPr>
              <a:tblGrid>
                <a:gridCol w="2209800"/>
                <a:gridCol w="2209800"/>
                <a:gridCol w="2209800"/>
                <a:gridCol w="2209800"/>
              </a:tblGrid>
              <a:tr h="116868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74915">
                <a:tc>
                  <a:txBody>
                    <a:bodyPr/>
                    <a:lstStyle/>
                    <a:p>
                      <a:r>
                        <a:rPr kumimoji="0" lang="am-ET" sz="2800" kern="1200" dirty="0" smtClean="0">
                          <a:solidFill>
                            <a:schemeClr val="dk1"/>
                          </a:solidFill>
                          <a:latin typeface="+mn-lt"/>
                          <a:ea typeface="+mn-ea"/>
                          <a:cs typeface="+mn-cs"/>
                        </a:rPr>
                        <a:t>እርስ በርሳችሁ </a:t>
                      </a:r>
                      <a:r>
                        <a:rPr kumimoji="0" lang="am-ET" sz="2800" b="1" i="1" kern="1200" dirty="0" smtClean="0">
                          <a:solidFill>
                            <a:srgbClr val="FF0000"/>
                          </a:solidFill>
                          <a:latin typeface="+mn-lt"/>
                          <a:ea typeface="+mn-ea"/>
                          <a:cs typeface="+mn-cs"/>
                        </a:rPr>
                        <a:t>በኃጢአታችሁ</a:t>
                      </a:r>
                      <a:r>
                        <a:rPr kumimoji="0" lang="am-ET" sz="2800" kern="1200" dirty="0" smtClean="0">
                          <a:solidFill>
                            <a:schemeClr val="dk1"/>
                          </a:solidFill>
                          <a:latin typeface="+mn-lt"/>
                          <a:ea typeface="+mn-ea"/>
                          <a:cs typeface="+mn-cs"/>
                        </a:rPr>
                        <a:t> ተናዘዙ። ትፈወሱም ዘንድ እያንዳንዱ ስለ ሌላው ይጸልይ፤ የጻድቅ ሰው ጸሎት በሥራዋ እጅግ ኃይል ታደርጋለች።</a:t>
                      </a:r>
                      <a:endParaRPr lang="en-US" sz="2800" dirty="0"/>
                    </a:p>
                  </a:txBody>
                  <a:tcPr/>
                </a:tc>
                <a:tc>
                  <a:txBody>
                    <a:bodyPr/>
                    <a:lstStyle/>
                    <a:p>
                      <a:r>
                        <a:rPr kumimoji="0" lang="en-US" sz="2400" kern="1200" dirty="0" smtClean="0">
                          <a:solidFill>
                            <a:schemeClr val="dk1"/>
                          </a:solidFill>
                          <a:latin typeface="+mn-lt"/>
                          <a:ea typeface="+mn-ea"/>
                          <a:cs typeface="+mn-cs"/>
                        </a:rPr>
                        <a:t>Confess your faults one to another, and pray one for another, that ye may be healed. The effectual fervent prayer of a righteous man </a:t>
                      </a:r>
                      <a:r>
                        <a:rPr kumimoji="0" lang="en-US" sz="2400" kern="1200" dirty="0" err="1" smtClean="0">
                          <a:solidFill>
                            <a:schemeClr val="dk1"/>
                          </a:solidFill>
                          <a:latin typeface="+mn-lt"/>
                          <a:ea typeface="+mn-ea"/>
                          <a:cs typeface="+mn-cs"/>
                        </a:rPr>
                        <a:t>availeth</a:t>
                      </a:r>
                      <a:r>
                        <a:rPr kumimoji="0" lang="en-US" sz="2400" kern="1200" dirty="0" smtClean="0">
                          <a:solidFill>
                            <a:schemeClr val="dk1"/>
                          </a:solidFill>
                          <a:latin typeface="+mn-lt"/>
                          <a:ea typeface="+mn-ea"/>
                          <a:cs typeface="+mn-cs"/>
                        </a:rPr>
                        <a:t> much.</a:t>
                      </a:r>
                      <a:endParaRPr lang="en-US" sz="2400" dirty="0"/>
                    </a:p>
                  </a:txBody>
                  <a:tcPr/>
                </a:tc>
                <a:tc>
                  <a:txBody>
                    <a:bodyPr/>
                    <a:lstStyle/>
                    <a:p>
                      <a:r>
                        <a:rPr kumimoji="0" lang="am-ET" sz="2800" b="1" kern="1200" dirty="0" smtClean="0">
                          <a:solidFill>
                            <a:schemeClr val="dk1"/>
                          </a:solidFill>
                          <a:latin typeface="+mn-lt"/>
                          <a:ea typeface="+mn-ea"/>
                          <a:cs typeface="+mn-cs"/>
                        </a:rPr>
                        <a:t>እርስ በርሳችሁ </a:t>
                      </a:r>
                      <a:r>
                        <a:rPr kumimoji="0" lang="am-ET" sz="2800" b="1" i="1" u="sng" kern="1200" dirty="0" smtClean="0">
                          <a:solidFill>
                            <a:schemeClr val="dk1"/>
                          </a:solidFill>
                          <a:latin typeface="+mn-lt"/>
                          <a:ea typeface="+mn-ea"/>
                          <a:cs typeface="+mn-cs"/>
                        </a:rPr>
                        <a:t>ጥፋታችሁን </a:t>
                      </a:r>
                      <a:r>
                        <a:rPr kumimoji="0" lang="am-ET" sz="2800" b="1" kern="1200" dirty="0" smtClean="0">
                          <a:solidFill>
                            <a:schemeClr val="dk1"/>
                          </a:solidFill>
                          <a:latin typeface="+mn-lt"/>
                          <a:ea typeface="+mn-ea"/>
                          <a:cs typeface="+mn-cs"/>
                        </a:rPr>
                        <a:t>ተናዘዙ። ትፈወሱም ዘንድ እያንዳንዱ ስለ ሌላው ይጸልይ፤ የጻድቅ ሰው ጸሎት በሥራዋ እጅግ ኃይል ታደርጋለች።</a:t>
                      </a:r>
                      <a:endParaRPr lang="en-US" sz="2800" b="1" dirty="0"/>
                    </a:p>
                  </a:txBody>
                  <a:tcPr/>
                </a:tc>
                <a:tc>
                  <a:txBody>
                    <a:bodyPr/>
                    <a:lstStyle/>
                    <a:p>
                      <a:r>
                        <a:rPr kumimoji="0" lang="am-ET" sz="2400" kern="1200" dirty="0" smtClean="0">
                          <a:solidFill>
                            <a:schemeClr val="dk1"/>
                          </a:solidFill>
                          <a:latin typeface="+mn-lt"/>
                          <a:ea typeface="+mn-ea"/>
                          <a:cs typeface="+mn-cs"/>
                        </a:rPr>
                        <a:t>ስለዚህ </a:t>
                      </a:r>
                      <a:r>
                        <a:rPr kumimoji="0" lang="am-ET" sz="2800" b="1" i="1" kern="1200" dirty="0" smtClean="0">
                          <a:solidFill>
                            <a:srgbClr val="FF0000"/>
                          </a:solidFill>
                          <a:latin typeface="+mn-lt"/>
                          <a:ea typeface="+mn-ea"/>
                          <a:cs typeface="+mn-cs"/>
                        </a:rPr>
                        <a:t>ኃጢአታችሁን</a:t>
                      </a:r>
                      <a:r>
                        <a:rPr kumimoji="0" lang="am-ET" sz="2400" kern="1200" dirty="0" smtClean="0">
                          <a:solidFill>
                            <a:schemeClr val="dk1"/>
                          </a:solidFill>
                          <a:latin typeface="+mn-lt"/>
                          <a:ea typeface="+mn-ea"/>
                          <a:cs typeface="+mn-cs"/>
                        </a:rPr>
                        <a:t> እርስ በራሳችሁ ተናዘዙ። ትፈወሱም ዘንድ እያንዳንዱ ስለ ሌላው ይጸልይ፤ የጻድቅ ሰው ጸሎት ሃይል አለውና እጅግ ታላቅ ነገርም ያደርጋል።</a:t>
                      </a:r>
                      <a:endParaRPr lang="en-US" sz="2400" dirty="0"/>
                    </a:p>
                  </a:txBody>
                  <a:tcPr/>
                </a:tc>
              </a:tr>
            </a:tbl>
          </a:graphicData>
        </a:graphic>
      </p:graphicFrame>
    </p:spTree>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14400"/>
            <a:ext cx="9144000" cy="5943600"/>
          </a:xfrm>
        </p:spPr>
        <p:txBody>
          <a:bodyPr/>
          <a:lstStyle/>
          <a:p>
            <a:r>
              <a:rPr lang="am-ET" sz="3600" b="1" dirty="0"/>
              <a:t>የመጽሐፍ ቅዱስ ማህበር ስራ በኢትዮጵያ የተጀመረው በ1926 ዓ.ም ሲሆን በኢትዮጵያ መንግስት ፍቃድ ከእንግሊዝና ከውጭ ሀገር ከመጡ የመጽሐፍ ቅዱስ ማህበር ድርጅቶች የመጡ ሰዎች አማካኝነት የተቋቋመ ነው።</a:t>
            </a:r>
          </a:p>
          <a:p>
            <a:endParaRPr lang="am-ET" sz="3600" b="1" dirty="0"/>
          </a:p>
          <a:p>
            <a:r>
              <a:rPr lang="am-ET" sz="3600" b="1" dirty="0"/>
              <a:t>ማህበሩ እስከ 1966 ዓ.ም ድረስ የሚመራው በውጭ ሀገር ሰዎች ሲሆን ከዚያ በኋላ ግን በኢትዮጵያዊያን እንዲመራ ተደርጓል። ማህበሩ ስራውን በማስፋፋት በ1969 ዓ.ም የ “United Bible Society” አባል ለመሆን በቅቷል።</a:t>
            </a:r>
          </a:p>
          <a:p>
            <a:pPr algn="r">
              <a:buNone/>
            </a:pPr>
            <a:r>
              <a:rPr lang="en-US" dirty="0" smtClean="0"/>
              <a:t>http://www.biblesociety.org/</a:t>
            </a:r>
            <a:endParaRPr lang="en-US" dirty="0"/>
          </a:p>
        </p:txBody>
      </p:sp>
    </p:spTree>
  </p:cSld>
  <p:clrMapOvr>
    <a:masterClrMapping/>
  </p:clrMapOvr>
  <p:transition spd="slow">
    <p:zoom/>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600" b="1" dirty="0"/>
              <a:t>ኢዮ 19፡26</a:t>
            </a:r>
          </a:p>
          <a:p>
            <a:pPr algn="just">
              <a:buNone/>
            </a:pPr>
            <a:endParaRPr lang="en-US" dirty="0"/>
          </a:p>
        </p:txBody>
      </p:sp>
      <p:graphicFrame>
        <p:nvGraphicFramePr>
          <p:cNvPr id="4" name="Table 3"/>
          <p:cNvGraphicFramePr>
            <a:graphicFrameLocks noGrp="1"/>
          </p:cNvGraphicFramePr>
          <p:nvPr/>
        </p:nvGraphicFramePr>
        <p:xfrm>
          <a:off x="1676400" y="609600"/>
          <a:ext cx="8839200" cy="6096000"/>
        </p:xfrm>
        <a:graphic>
          <a:graphicData uri="http://schemas.openxmlformats.org/drawingml/2006/table">
            <a:tbl>
              <a:tblPr firstRow="1" bandRow="1">
                <a:tableStyleId>{073A0DAA-6AF3-43AB-8588-CEC1D06C72B9}</a:tableStyleId>
              </a:tblPr>
              <a:tblGrid>
                <a:gridCol w="2209800"/>
                <a:gridCol w="2209800"/>
                <a:gridCol w="2209800"/>
                <a:gridCol w="2209800"/>
              </a:tblGrid>
              <a:tr h="117230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923692">
                <a:tc>
                  <a:txBody>
                    <a:bodyPr/>
                    <a:lstStyle/>
                    <a:p>
                      <a:r>
                        <a:rPr kumimoji="0" lang="am-ET" sz="3200" kern="1200" dirty="0" smtClean="0">
                          <a:solidFill>
                            <a:schemeClr val="dk1"/>
                          </a:solidFill>
                          <a:latin typeface="+mn-lt"/>
                          <a:ea typeface="+mn-ea"/>
                          <a:cs typeface="+mn-cs"/>
                        </a:rPr>
                        <a:t>ይህ ቁርበቴም ከጠፋ በኋላ፥ በዚያን ጊዜ ከሥጋዬ </a:t>
                      </a:r>
                      <a:r>
                        <a:rPr kumimoji="0" lang="am-ET" sz="3200" b="1" i="1" strike="noStrike" kern="1200" dirty="0" smtClean="0">
                          <a:solidFill>
                            <a:srgbClr val="FF0000"/>
                          </a:solidFill>
                          <a:latin typeface="+mn-lt"/>
                          <a:ea typeface="+mn-ea"/>
                          <a:cs typeface="+mn-cs"/>
                        </a:rPr>
                        <a:t>ተለይቼ</a:t>
                      </a:r>
                      <a:r>
                        <a:rPr kumimoji="0" lang="am-ET" sz="3200" kern="1200" dirty="0" smtClean="0">
                          <a:solidFill>
                            <a:schemeClr val="dk1"/>
                          </a:solidFill>
                          <a:latin typeface="+mn-lt"/>
                          <a:ea typeface="+mn-ea"/>
                          <a:cs typeface="+mn-cs"/>
                        </a:rPr>
                        <a:t> እግዚአብሔርን እንዳይ አውቃለሁ።</a:t>
                      </a:r>
                      <a:br>
                        <a:rPr kumimoji="0" lang="am-ET" sz="3200" kern="1200" dirty="0" smtClean="0">
                          <a:solidFill>
                            <a:schemeClr val="dk1"/>
                          </a:solidFill>
                          <a:latin typeface="+mn-lt"/>
                          <a:ea typeface="+mn-ea"/>
                          <a:cs typeface="+mn-cs"/>
                        </a:rPr>
                      </a:br>
                      <a:endParaRPr lang="en-US" sz="3200" dirty="0"/>
                    </a:p>
                  </a:txBody>
                  <a:tcPr/>
                </a:tc>
                <a:tc>
                  <a:txBody>
                    <a:bodyPr/>
                    <a:lstStyle/>
                    <a:p>
                      <a:r>
                        <a:rPr kumimoji="0" lang="en-US" sz="3200" kern="1200" dirty="0" smtClean="0">
                          <a:solidFill>
                            <a:schemeClr val="dk1"/>
                          </a:solidFill>
                          <a:latin typeface="+mn-lt"/>
                          <a:ea typeface="+mn-ea"/>
                          <a:cs typeface="+mn-cs"/>
                        </a:rPr>
                        <a:t>And though after my skin worms destroy this body, yet in my flesh shall I see God:</a:t>
                      </a:r>
                      <a:endParaRPr lang="en-US" sz="3200" dirty="0"/>
                    </a:p>
                  </a:txBody>
                  <a:tcPr/>
                </a:tc>
                <a:tc>
                  <a:txBody>
                    <a:bodyPr/>
                    <a:lstStyle/>
                    <a:p>
                      <a:r>
                        <a:rPr lang="am-ET" sz="3600" b="1" dirty="0" smtClean="0"/>
                        <a:t>ምንም እንኳን ቆዳዬና </a:t>
                      </a:r>
                      <a:r>
                        <a:rPr lang="am-ET" sz="3600" b="1" smtClean="0"/>
                        <a:t>ሰውነቴ ቢጠፋ፣ </a:t>
                      </a:r>
                      <a:r>
                        <a:rPr lang="am-ET" sz="3600" b="1" i="1" u="sng" dirty="0" smtClean="0"/>
                        <a:t>በስጋዬ </a:t>
                      </a:r>
                      <a:r>
                        <a:rPr lang="am-ET" sz="3600" b="1" dirty="0" smtClean="0"/>
                        <a:t>እግዚአብሔርን አየዋለው።</a:t>
                      </a:r>
                      <a:endParaRPr lang="en-US" sz="3600" b="1" dirty="0"/>
                    </a:p>
                  </a:txBody>
                  <a:tcPr/>
                </a:tc>
                <a:tc>
                  <a:txBody>
                    <a:bodyPr/>
                    <a:lstStyle/>
                    <a:p>
                      <a:r>
                        <a:rPr lang="am-ET" sz="4000" dirty="0" smtClean="0"/>
                        <a:t>ቆዳዬ ቢጠፋም፣ ከስጋዬ </a:t>
                      </a:r>
                      <a:r>
                        <a:rPr lang="am-ET" sz="4000" b="1" dirty="0" smtClean="0">
                          <a:solidFill>
                            <a:srgbClr val="FF0000"/>
                          </a:solidFill>
                        </a:rPr>
                        <a:t>ብለይም</a:t>
                      </a:r>
                      <a:r>
                        <a:rPr lang="am-ET" sz="4000" dirty="0" smtClean="0"/>
                        <a:t>፣ እግዚአብሔርን አየዋለው።</a:t>
                      </a:r>
                      <a:endParaRPr lang="en-US" sz="4000" dirty="0"/>
                    </a:p>
                  </a:txBody>
                  <a:tcPr/>
                </a:tc>
              </a:tr>
            </a:tbl>
          </a:graphicData>
        </a:graphic>
      </p:graphicFrame>
    </p:spTree>
  </p:cSld>
  <p:clrMapOvr>
    <a:masterClrMapping/>
  </p:clrMapOvr>
  <p:transition spd="slow">
    <p:blinds/>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2ጴጥ 2፡9</a:t>
            </a:r>
          </a:p>
          <a:p>
            <a:pPr algn="just">
              <a:buNone/>
            </a:pPr>
            <a:endParaRPr lang="en-US" sz="3600" b="1" dirty="0"/>
          </a:p>
        </p:txBody>
      </p:sp>
      <p:graphicFrame>
        <p:nvGraphicFramePr>
          <p:cNvPr id="4" name="Table 3"/>
          <p:cNvGraphicFramePr>
            <a:graphicFrameLocks noGrp="1"/>
          </p:cNvGraphicFramePr>
          <p:nvPr/>
        </p:nvGraphicFramePr>
        <p:xfrm>
          <a:off x="1676400" y="685800"/>
          <a:ext cx="8839200" cy="5943600"/>
        </p:xfrm>
        <a:graphic>
          <a:graphicData uri="http://schemas.openxmlformats.org/drawingml/2006/table">
            <a:tbl>
              <a:tblPr firstRow="1" bandRow="1">
                <a:tableStyleId>{073A0DAA-6AF3-43AB-8588-CEC1D06C72B9}</a:tableStyleId>
              </a:tblPr>
              <a:tblGrid>
                <a:gridCol w="2209800"/>
                <a:gridCol w="2209800"/>
                <a:gridCol w="2209800"/>
                <a:gridCol w="2209800"/>
              </a:tblGrid>
              <a:tr h="11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94285">
                <a:tc>
                  <a:txBody>
                    <a:bodyPr/>
                    <a:lstStyle/>
                    <a:p>
                      <a:r>
                        <a:rPr kumimoji="0" lang="am-ET" sz="2200" kern="1200" dirty="0" smtClean="0">
                          <a:solidFill>
                            <a:schemeClr val="dk1"/>
                          </a:solidFill>
                          <a:latin typeface="+mn-lt"/>
                          <a:ea typeface="+mn-ea"/>
                          <a:cs typeface="+mn-cs"/>
                        </a:rPr>
                        <a:t>ጌታ እግዚአብሔርን የሚያመልኩትን ከፈተና እንዴት እንዲያድን፥ በደለኞችንም ይልቁንም በርኵስ ምኞት የሥጋን ፍትወት እየተከተሉ የሚመላለሱትን ጌትነትንም የሚንቁትን </a:t>
                      </a:r>
                      <a:r>
                        <a:rPr kumimoji="0" lang="am-ET" sz="2200" b="1" i="1" kern="1200" dirty="0" smtClean="0">
                          <a:solidFill>
                            <a:srgbClr val="FF0000"/>
                          </a:solidFill>
                          <a:latin typeface="+mn-lt"/>
                          <a:ea typeface="+mn-ea"/>
                          <a:cs typeface="+mn-cs"/>
                        </a:rPr>
                        <a:t>እየቀጣቸው</a:t>
                      </a:r>
                      <a:r>
                        <a:rPr kumimoji="0" lang="am-ET" sz="2200" kern="1200" dirty="0" smtClean="0">
                          <a:solidFill>
                            <a:schemeClr val="dk1"/>
                          </a:solidFill>
                          <a:latin typeface="+mn-lt"/>
                          <a:ea typeface="+mn-ea"/>
                          <a:cs typeface="+mn-cs"/>
                        </a:rPr>
                        <a:t> ለፍርድ ቀን እንዴት እንዲጠብቅ ያውቃል።</a:t>
                      </a:r>
                      <a:endParaRPr lang="en-US" sz="2200" dirty="0"/>
                    </a:p>
                  </a:txBody>
                  <a:tcPr/>
                </a:tc>
                <a:tc>
                  <a:txBody>
                    <a:bodyPr/>
                    <a:lstStyle/>
                    <a:p>
                      <a:r>
                        <a:rPr kumimoji="0" lang="en-US" sz="2400" kern="1200" dirty="0" smtClean="0">
                          <a:solidFill>
                            <a:schemeClr val="dk1"/>
                          </a:solidFill>
                          <a:latin typeface="+mn-lt"/>
                          <a:ea typeface="+mn-ea"/>
                          <a:cs typeface="+mn-cs"/>
                        </a:rPr>
                        <a:t>The Lord </a:t>
                      </a:r>
                      <a:r>
                        <a:rPr kumimoji="0" lang="en-US" sz="2400" kern="1200" dirty="0" err="1" smtClean="0">
                          <a:solidFill>
                            <a:schemeClr val="dk1"/>
                          </a:solidFill>
                          <a:latin typeface="+mn-lt"/>
                          <a:ea typeface="+mn-ea"/>
                          <a:cs typeface="+mn-cs"/>
                        </a:rPr>
                        <a:t>knoweth</a:t>
                      </a:r>
                      <a:r>
                        <a:rPr kumimoji="0" lang="en-US" sz="2400" kern="1200" dirty="0" smtClean="0">
                          <a:solidFill>
                            <a:schemeClr val="dk1"/>
                          </a:solidFill>
                          <a:latin typeface="+mn-lt"/>
                          <a:ea typeface="+mn-ea"/>
                          <a:cs typeface="+mn-cs"/>
                        </a:rPr>
                        <a:t> how to deliver the godly out of temptations, and to reserve the unjust unto the day of judgment to be punished:</a:t>
                      </a:r>
                      <a:endParaRPr lang="en-US" sz="2400" dirty="0"/>
                    </a:p>
                  </a:txBody>
                  <a:tcPr/>
                </a:tc>
                <a:tc>
                  <a:txBody>
                    <a:bodyPr/>
                    <a:lstStyle/>
                    <a:p>
                      <a:r>
                        <a:rPr kumimoji="0" lang="am-ET" sz="2800" b="1" kern="1200" dirty="0" smtClean="0">
                          <a:solidFill>
                            <a:schemeClr val="dk1"/>
                          </a:solidFill>
                          <a:latin typeface="+mn-lt"/>
                          <a:ea typeface="+mn-ea"/>
                          <a:cs typeface="+mn-cs"/>
                        </a:rPr>
                        <a:t>ጌታ እግዚአብሔርን የሚያመልኩትን ከፈተና እንዴት እንዲያድን፥ በደለኞችንም ለመቅጣት በፍርድ ቀን እንዴት እንዲጠብቅ ያውቃል።</a:t>
                      </a:r>
                      <a:endParaRPr lang="en-US" sz="2800" b="1" dirty="0"/>
                    </a:p>
                  </a:txBody>
                  <a:tcPr/>
                </a:tc>
                <a:tc>
                  <a:txBody>
                    <a:bodyPr/>
                    <a:lstStyle/>
                    <a:p>
                      <a:r>
                        <a:rPr kumimoji="0" lang="am-ET" sz="2400" kern="1200" dirty="0" smtClean="0">
                          <a:solidFill>
                            <a:schemeClr val="dk1"/>
                          </a:solidFill>
                          <a:latin typeface="+mn-lt"/>
                          <a:ea typeface="+mn-ea"/>
                          <a:cs typeface="+mn-cs"/>
                        </a:rPr>
                        <a:t>ጌታን በእውነት እያመልኩት የሚኖሩትን ከፈተና እንዴት እንደሚያድናቸውና፥ዐመጽኞችን </a:t>
                      </a:r>
                      <a:r>
                        <a:rPr kumimoji="0" lang="am-ET" sz="2200" b="1" i="1" kern="1200" dirty="0" smtClean="0">
                          <a:solidFill>
                            <a:srgbClr val="FF0000"/>
                          </a:solidFill>
                          <a:latin typeface="+mn-lt"/>
                          <a:ea typeface="+mn-ea"/>
                          <a:cs typeface="+mn-cs"/>
                        </a:rPr>
                        <a:t>እየቀጣ </a:t>
                      </a:r>
                      <a:r>
                        <a:rPr kumimoji="0" lang="am-ET" sz="2400" kern="1200" dirty="0" smtClean="0">
                          <a:solidFill>
                            <a:schemeClr val="dk1"/>
                          </a:solidFill>
                          <a:latin typeface="+mn-lt"/>
                          <a:ea typeface="+mn-ea"/>
                          <a:cs typeface="+mn-cs"/>
                        </a:rPr>
                        <a:t>ለፍርድ ቀን እንዴት ጠብቆ እንደሚያቆያቸው ያውቃል።</a:t>
                      </a:r>
                      <a:endParaRPr lang="en-US" sz="2400" dirty="0"/>
                    </a:p>
                  </a:txBody>
                  <a:tcPr/>
                </a:tc>
              </a:tr>
            </a:tbl>
          </a:graphicData>
        </a:graphic>
      </p:graphicFrame>
    </p:spTree>
  </p:cSld>
  <p:clrMapOvr>
    <a:masterClrMapping/>
  </p:clrMapOvr>
  <p:transition spd="slow">
    <p:cover dir="u"/>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lstStyle/>
          <a:p>
            <a:pPr algn="ctr">
              <a:buNone/>
            </a:pPr>
            <a:r>
              <a:rPr lang="am-ET" sz="3200" b="1" dirty="0"/>
              <a:t>ዳንኤል 3፡25</a:t>
            </a:r>
          </a:p>
          <a:p>
            <a:pPr algn="just">
              <a:buNone/>
            </a:pPr>
            <a:endParaRPr lang="en-US" dirty="0"/>
          </a:p>
        </p:txBody>
      </p:sp>
      <p:graphicFrame>
        <p:nvGraphicFramePr>
          <p:cNvPr id="4" name="Table 3"/>
          <p:cNvGraphicFramePr>
            <a:graphicFrameLocks noGrp="1"/>
          </p:cNvGraphicFramePr>
          <p:nvPr/>
        </p:nvGraphicFramePr>
        <p:xfrm>
          <a:off x="1676400" y="685800"/>
          <a:ext cx="8839200" cy="6019800"/>
        </p:xfrm>
        <a:graphic>
          <a:graphicData uri="http://schemas.openxmlformats.org/drawingml/2006/table">
            <a:tbl>
              <a:tblPr firstRow="1" bandRow="1">
                <a:tableStyleId>{073A0DAA-6AF3-43AB-8588-CEC1D06C72B9}</a:tableStyleId>
              </a:tblPr>
              <a:tblGrid>
                <a:gridCol w="2209800"/>
                <a:gridCol w="2209800"/>
                <a:gridCol w="2209800"/>
                <a:gridCol w="2209800"/>
              </a:tblGrid>
              <a:tr h="13335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686300">
                <a:tc>
                  <a:txBody>
                    <a:bodyPr/>
                    <a:lstStyle/>
                    <a:p>
                      <a:r>
                        <a:rPr kumimoji="0" lang="am-ET" sz="2500" kern="1200" dirty="0" smtClean="0">
                          <a:solidFill>
                            <a:schemeClr val="dk1"/>
                          </a:solidFill>
                          <a:latin typeface="+mn-lt"/>
                          <a:ea typeface="+mn-ea"/>
                          <a:cs typeface="+mn-cs"/>
                        </a:rPr>
                        <a:t>እርሱም፦ እነሆ፥ እኔ የተፈቱ በእሳቱም መካከል የሚመላለሱ አራት ሰዎች አያለሁ ምንም አላቈሰላቸውም የአራተኛውም መልክ </a:t>
                      </a:r>
                      <a:r>
                        <a:rPr kumimoji="0" lang="am-ET" sz="2500" b="1" i="1" kern="1200" dirty="0" smtClean="0">
                          <a:solidFill>
                            <a:srgbClr val="FF0000"/>
                          </a:solidFill>
                          <a:latin typeface="+mn-lt"/>
                          <a:ea typeface="+mn-ea"/>
                          <a:cs typeface="+mn-cs"/>
                        </a:rPr>
                        <a:t>የአማልክትን ልጅ </a:t>
                      </a:r>
                      <a:r>
                        <a:rPr kumimoji="0" lang="am-ET" sz="2500" kern="1200" dirty="0" smtClean="0">
                          <a:solidFill>
                            <a:schemeClr val="dk1"/>
                          </a:solidFill>
                          <a:latin typeface="+mn-lt"/>
                          <a:ea typeface="+mn-ea"/>
                          <a:cs typeface="+mn-cs"/>
                        </a:rPr>
                        <a:t>ይመስላል ብሎ መለሰ።</a:t>
                      </a:r>
                      <a:endParaRPr lang="en-US" sz="2500" dirty="0"/>
                    </a:p>
                  </a:txBody>
                  <a:tcPr/>
                </a:tc>
                <a:tc>
                  <a:txBody>
                    <a:bodyPr/>
                    <a:lstStyle/>
                    <a:p>
                      <a:r>
                        <a:rPr kumimoji="0" lang="en-US" sz="2400" kern="1200" dirty="0" smtClean="0">
                          <a:solidFill>
                            <a:schemeClr val="dk1"/>
                          </a:solidFill>
                          <a:latin typeface="+mn-lt"/>
                          <a:ea typeface="+mn-ea"/>
                          <a:cs typeface="+mn-cs"/>
                        </a:rPr>
                        <a:t>He answered and said, Lo, I see four men loose, walking in the midst of the fire, and they have no hurt; and the form of the fourth is like the Son of God.</a:t>
                      </a:r>
                      <a:endParaRPr lang="en-US" sz="2400" dirty="0"/>
                    </a:p>
                  </a:txBody>
                  <a:tcPr/>
                </a:tc>
                <a:tc>
                  <a:txBody>
                    <a:bodyPr/>
                    <a:lstStyle/>
                    <a:p>
                      <a:r>
                        <a:rPr kumimoji="0" lang="am-ET" sz="2500" b="1" kern="1200" dirty="0" smtClean="0">
                          <a:solidFill>
                            <a:schemeClr val="dk1"/>
                          </a:solidFill>
                          <a:latin typeface="+mn-lt"/>
                          <a:ea typeface="+mn-ea"/>
                          <a:cs typeface="+mn-cs"/>
                        </a:rPr>
                        <a:t>እርሱም፦ እነሆ፥ እኔ የተፈቱ በእሳቱም መካከል የሚመላለሱ አራት ሰዎች አያለሁ ምንም አላቈሰላቸውም የአራተኛውም መልክ </a:t>
                      </a:r>
                      <a:r>
                        <a:rPr kumimoji="0" lang="am-ET" sz="2500" b="1" i="1" u="sng" kern="1200" dirty="0" smtClean="0">
                          <a:solidFill>
                            <a:schemeClr val="dk1"/>
                          </a:solidFill>
                          <a:latin typeface="+mn-lt"/>
                          <a:ea typeface="+mn-ea"/>
                          <a:cs typeface="+mn-cs"/>
                        </a:rPr>
                        <a:t>የእግዚአብሔር ልጅ </a:t>
                      </a:r>
                      <a:r>
                        <a:rPr kumimoji="0" lang="am-ET" sz="2500" b="1" kern="1200" dirty="0" smtClean="0">
                          <a:solidFill>
                            <a:schemeClr val="dk1"/>
                          </a:solidFill>
                          <a:latin typeface="+mn-lt"/>
                          <a:ea typeface="+mn-ea"/>
                          <a:cs typeface="+mn-cs"/>
                        </a:rPr>
                        <a:t>ይመስላል ብሎ መለሰ።</a:t>
                      </a:r>
                      <a:endParaRPr lang="en-US" sz="2500" b="1" dirty="0"/>
                    </a:p>
                  </a:txBody>
                  <a:tcPr/>
                </a:tc>
                <a:tc>
                  <a:txBody>
                    <a:bodyPr/>
                    <a:lstStyle/>
                    <a:p>
                      <a:r>
                        <a:rPr kumimoji="0" lang="am-ET" sz="2800" kern="1200" dirty="0" smtClean="0">
                          <a:solidFill>
                            <a:schemeClr val="dk1"/>
                          </a:solidFill>
                          <a:latin typeface="+mn-lt"/>
                          <a:ea typeface="+mn-ea"/>
                          <a:cs typeface="+mn-cs"/>
                        </a:rPr>
                        <a:t>እርሱም፦ እነሆ፥ ያልታሰሩና ያልተጐዱ አራት ሰዎች በእሳት ውስጥ ሲመላለሱ አያለሁ የአራተኛውም  </a:t>
                      </a:r>
                      <a:r>
                        <a:rPr kumimoji="0" lang="am-ET" sz="2800" b="1" i="1" kern="1200" dirty="0" smtClean="0">
                          <a:solidFill>
                            <a:srgbClr val="FF0000"/>
                          </a:solidFill>
                          <a:latin typeface="+mn-lt"/>
                          <a:ea typeface="+mn-ea"/>
                          <a:cs typeface="+mn-cs"/>
                        </a:rPr>
                        <a:t>የአማልክትን ልጅ </a:t>
                      </a:r>
                      <a:r>
                        <a:rPr kumimoji="0" lang="am-ET" sz="2800" kern="1200" dirty="0" smtClean="0">
                          <a:solidFill>
                            <a:schemeClr val="dk1"/>
                          </a:solidFill>
                          <a:latin typeface="+mn-lt"/>
                          <a:ea typeface="+mn-ea"/>
                          <a:cs typeface="+mn-cs"/>
                        </a:rPr>
                        <a:t>ይመስላል አላቸው።</a:t>
                      </a:r>
                      <a:endParaRPr lang="en-US" sz="2800" dirty="0"/>
                    </a:p>
                  </a:txBody>
                  <a:tcPr/>
                </a:tc>
              </a:tr>
            </a:tbl>
          </a:graphicData>
        </a:graphic>
      </p:graphicFrame>
    </p:spTree>
  </p:cSld>
  <p:clrMapOvr>
    <a:masterClrMapping/>
  </p:clrMapOvr>
  <p:transition spd="slow">
    <p:strips/>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ማቴ 13፡51</a:t>
            </a:r>
          </a:p>
          <a:p>
            <a:pPr algn="just">
              <a:buNone/>
            </a:pPr>
            <a:endParaRPr lang="en-US" sz="3600" b="1" dirty="0"/>
          </a:p>
        </p:txBody>
      </p:sp>
      <p:graphicFrame>
        <p:nvGraphicFramePr>
          <p:cNvPr id="4" name="Table 3"/>
          <p:cNvGraphicFramePr>
            <a:graphicFrameLocks noGrp="1"/>
          </p:cNvGraphicFramePr>
          <p:nvPr/>
        </p:nvGraphicFramePr>
        <p:xfrm>
          <a:off x="1676400" y="685800"/>
          <a:ext cx="8839200" cy="6019800"/>
        </p:xfrm>
        <a:graphic>
          <a:graphicData uri="http://schemas.openxmlformats.org/drawingml/2006/table">
            <a:tbl>
              <a:tblPr firstRow="1" bandRow="1">
                <a:tableStyleId>{073A0DAA-6AF3-43AB-8588-CEC1D06C72B9}</a:tableStyleId>
              </a:tblPr>
              <a:tblGrid>
                <a:gridCol w="2209800"/>
                <a:gridCol w="2209800"/>
                <a:gridCol w="2209800"/>
                <a:gridCol w="2209800"/>
              </a:tblGrid>
              <a:tr h="11576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862146">
                <a:tc>
                  <a:txBody>
                    <a:bodyPr/>
                    <a:lstStyle/>
                    <a:p>
                      <a:r>
                        <a:rPr kumimoji="0" lang="am-ET" sz="3600" kern="1200" dirty="0" smtClean="0">
                          <a:solidFill>
                            <a:schemeClr val="dk1"/>
                          </a:solidFill>
                          <a:latin typeface="+mn-lt"/>
                          <a:ea typeface="+mn-ea"/>
                          <a:cs typeface="+mn-cs"/>
                        </a:rPr>
                        <a:t>ኢየሱስም፦ ይህን ሁሉ አስተዋላችሁን? አላቸው አዎን </a:t>
                      </a:r>
                      <a:r>
                        <a:rPr kumimoji="0" lang="am-ET" sz="3600" strike="sngStrike" kern="1200" dirty="0" smtClean="0">
                          <a:solidFill>
                            <a:schemeClr val="dk1"/>
                          </a:solidFill>
                          <a:latin typeface="+mn-lt"/>
                          <a:ea typeface="+mn-ea"/>
                          <a:cs typeface="+mn-cs"/>
                        </a:rPr>
                        <a:t>ጌታ ሆይ  </a:t>
                      </a:r>
                      <a:r>
                        <a:rPr kumimoji="0" lang="am-ET" sz="3600" kern="1200" dirty="0" smtClean="0">
                          <a:solidFill>
                            <a:schemeClr val="dk1"/>
                          </a:solidFill>
                          <a:latin typeface="+mn-lt"/>
                          <a:ea typeface="+mn-ea"/>
                          <a:cs typeface="+mn-cs"/>
                        </a:rPr>
                        <a:t>አሉት።</a:t>
                      </a:r>
                      <a:endParaRPr lang="en-US" sz="3600" dirty="0"/>
                    </a:p>
                  </a:txBody>
                  <a:tcPr/>
                </a:tc>
                <a:tc>
                  <a:txBody>
                    <a:bodyPr/>
                    <a:lstStyle/>
                    <a:p>
                      <a:r>
                        <a:rPr kumimoji="0" lang="en-US" sz="3200" kern="1200" dirty="0" smtClean="0">
                          <a:solidFill>
                            <a:schemeClr val="dk1"/>
                          </a:solidFill>
                          <a:latin typeface="+mn-lt"/>
                          <a:ea typeface="+mn-ea"/>
                          <a:cs typeface="+mn-cs"/>
                        </a:rPr>
                        <a:t>Jesus </a:t>
                      </a:r>
                      <a:r>
                        <a:rPr kumimoji="0" lang="en-US" sz="3200" kern="1200" dirty="0" err="1" smtClean="0">
                          <a:solidFill>
                            <a:schemeClr val="dk1"/>
                          </a:solidFill>
                          <a:latin typeface="+mn-lt"/>
                          <a:ea typeface="+mn-ea"/>
                          <a:cs typeface="+mn-cs"/>
                        </a:rPr>
                        <a:t>saith</a:t>
                      </a:r>
                      <a:r>
                        <a:rPr kumimoji="0" lang="en-US" sz="3200" kern="1200" dirty="0" smtClean="0">
                          <a:solidFill>
                            <a:schemeClr val="dk1"/>
                          </a:solidFill>
                          <a:latin typeface="+mn-lt"/>
                          <a:ea typeface="+mn-ea"/>
                          <a:cs typeface="+mn-cs"/>
                        </a:rPr>
                        <a:t> unto them, Have ye understood all these things? They say unto him, Yea, Lord.</a:t>
                      </a:r>
                      <a:endParaRPr lang="en-US" sz="3200" dirty="0"/>
                    </a:p>
                  </a:txBody>
                  <a:tcPr/>
                </a:tc>
                <a:tc>
                  <a:txBody>
                    <a:bodyPr/>
                    <a:lstStyle/>
                    <a:p>
                      <a:r>
                        <a:rPr kumimoji="0" lang="am-ET" sz="3600" b="1" kern="1200" dirty="0" smtClean="0">
                          <a:solidFill>
                            <a:schemeClr val="dk1"/>
                          </a:solidFill>
                          <a:latin typeface="+mn-lt"/>
                          <a:ea typeface="+mn-ea"/>
                          <a:cs typeface="+mn-cs"/>
                        </a:rPr>
                        <a:t>ኢየሱስም፦ ይህን ሁሉ አስተዋላችሁዋል? አላቸው እነሱም አዎን ጌታ ሆይ አሉት።</a:t>
                      </a:r>
                      <a:endParaRPr lang="en-US" sz="3600" b="1" dirty="0"/>
                    </a:p>
                  </a:txBody>
                  <a:tcPr/>
                </a:tc>
                <a:tc>
                  <a:txBody>
                    <a:bodyPr/>
                    <a:lstStyle/>
                    <a:p>
                      <a:r>
                        <a:rPr kumimoji="0" lang="am-ET" sz="3200" kern="1200" dirty="0" smtClean="0">
                          <a:solidFill>
                            <a:schemeClr val="dk1"/>
                          </a:solidFill>
                          <a:latin typeface="+mn-lt"/>
                          <a:ea typeface="+mn-ea"/>
                          <a:cs typeface="+mn-cs"/>
                        </a:rPr>
                        <a:t>ኢየሱስም፦ ይህን ሁሉ ገብቷችኋል? አላቸው እነርሱም አዎን </a:t>
                      </a:r>
                      <a:r>
                        <a:rPr kumimoji="0" lang="am-ET" sz="3200" strike="sngStrike" kern="1200" dirty="0" smtClean="0">
                          <a:solidFill>
                            <a:schemeClr val="dk1"/>
                          </a:solidFill>
                          <a:latin typeface="+mn-lt"/>
                          <a:ea typeface="+mn-ea"/>
                          <a:cs typeface="+mn-cs"/>
                        </a:rPr>
                        <a:t>ጌታ ሆይ  </a:t>
                      </a:r>
                      <a:r>
                        <a:rPr kumimoji="0" lang="am-ET" sz="3200" kern="1200" dirty="0" smtClean="0">
                          <a:solidFill>
                            <a:schemeClr val="dk1"/>
                          </a:solidFill>
                          <a:latin typeface="+mn-lt"/>
                          <a:ea typeface="+mn-ea"/>
                          <a:cs typeface="+mn-cs"/>
                        </a:rPr>
                        <a:t>አሉት።</a:t>
                      </a:r>
                      <a:endParaRPr lang="en-US" sz="3200" dirty="0"/>
                    </a:p>
                  </a:txBody>
                  <a:tcPr/>
                </a:tc>
              </a:tr>
            </a:tbl>
          </a:graphicData>
        </a:graphic>
      </p:graphicFrame>
    </p:spTree>
  </p:cSld>
  <p:clrMapOvr>
    <a:masterClrMapping/>
  </p:clrMapOvr>
  <p:transition spd="slow">
    <p:newsflash/>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ማቴ 27፡35</a:t>
            </a:r>
          </a:p>
          <a:p>
            <a:pPr algn="just">
              <a:buNone/>
            </a:pPr>
            <a:endParaRPr lang="en-US" sz="3200" b="1" dirty="0"/>
          </a:p>
        </p:txBody>
      </p:sp>
      <p:graphicFrame>
        <p:nvGraphicFramePr>
          <p:cNvPr id="4" name="Table 3"/>
          <p:cNvGraphicFramePr>
            <a:graphicFrameLocks noGrp="1"/>
          </p:cNvGraphicFramePr>
          <p:nvPr/>
        </p:nvGraphicFramePr>
        <p:xfrm>
          <a:off x="1676400" y="762000"/>
          <a:ext cx="8763000" cy="5852160"/>
        </p:xfrm>
        <a:graphic>
          <a:graphicData uri="http://schemas.openxmlformats.org/drawingml/2006/table">
            <a:tbl>
              <a:tblPr firstRow="1" bandRow="1">
                <a:tableStyleId>{073A0DAA-6AF3-43AB-8588-CEC1D06C72B9}</a:tableStyleId>
              </a:tblPr>
              <a:tblGrid>
                <a:gridCol w="2190750"/>
                <a:gridCol w="2190750"/>
                <a:gridCol w="2190750"/>
                <a:gridCol w="219075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800" kern="1200" dirty="0" smtClean="0">
                          <a:solidFill>
                            <a:schemeClr val="dk1"/>
                          </a:solidFill>
                          <a:latin typeface="+mn-lt"/>
                          <a:ea typeface="+mn-ea"/>
                          <a:cs typeface="+mn-cs"/>
                        </a:rPr>
                        <a:t>ከሰቀሉትም በኋላ </a:t>
                      </a:r>
                      <a:r>
                        <a:rPr kumimoji="0" lang="am-ET" sz="2800" strike="sngStrike" kern="1200" dirty="0" smtClean="0">
                          <a:solidFill>
                            <a:schemeClr val="dk1"/>
                          </a:solidFill>
                          <a:latin typeface="+mn-lt"/>
                          <a:ea typeface="+mn-ea"/>
                          <a:cs typeface="+mn-cs"/>
                        </a:rPr>
                        <a:t>ልብሴንም ተካፈሉ እጀ-ጠባቤ ላይም ዕጣ ተጣጣሉ’ ተብሎ በነቢያት የተነገረው ቃል ይፈጸም ዘንድ </a:t>
                      </a:r>
                      <a:r>
                        <a:rPr kumimoji="0" lang="am-ET" sz="2800" kern="1200" dirty="0" smtClean="0">
                          <a:solidFill>
                            <a:schemeClr val="dk1"/>
                          </a:solidFill>
                          <a:latin typeface="+mn-lt"/>
                          <a:ea typeface="+mn-ea"/>
                          <a:cs typeface="+mn-cs"/>
                        </a:rPr>
                        <a:t>ልብሱን ዕጣ ጥለው ተካፈሉ፥</a:t>
                      </a:r>
                      <a:br>
                        <a:rPr kumimoji="0" lang="am-ET" sz="2800" kern="1200" dirty="0" smtClean="0">
                          <a:solidFill>
                            <a:schemeClr val="dk1"/>
                          </a:solidFill>
                          <a:latin typeface="+mn-lt"/>
                          <a:ea typeface="+mn-ea"/>
                          <a:cs typeface="+mn-cs"/>
                        </a:rPr>
                      </a:br>
                      <a:endParaRPr lang="en-US" sz="2800" dirty="0"/>
                    </a:p>
                  </a:txBody>
                  <a:tcPr/>
                </a:tc>
                <a:tc>
                  <a:txBody>
                    <a:bodyPr/>
                    <a:lstStyle/>
                    <a:p>
                      <a:r>
                        <a:rPr kumimoji="0" lang="en-US" sz="2000" kern="1200" dirty="0" smtClean="0">
                          <a:solidFill>
                            <a:schemeClr val="dk1"/>
                          </a:solidFill>
                          <a:latin typeface="+mn-lt"/>
                          <a:ea typeface="+mn-ea"/>
                          <a:cs typeface="+mn-cs"/>
                        </a:rPr>
                        <a:t>And they crucified him, and parted his garments, casting lots: that it might be fulfilled which was spoken by the prophet, They parted my garments among them, and upon my vesture did they cast lots.</a:t>
                      </a:r>
                      <a:endParaRPr lang="en-US" sz="2000" dirty="0"/>
                    </a:p>
                  </a:txBody>
                  <a:tcPr/>
                </a:tc>
                <a:tc>
                  <a:txBody>
                    <a:bodyPr/>
                    <a:lstStyle/>
                    <a:p>
                      <a:r>
                        <a:rPr kumimoji="0" lang="am-ET" sz="2600" b="1" kern="1200" dirty="0" smtClean="0">
                          <a:solidFill>
                            <a:schemeClr val="dk1"/>
                          </a:solidFill>
                          <a:latin typeface="+mn-lt"/>
                          <a:ea typeface="+mn-ea"/>
                          <a:cs typeface="+mn-cs"/>
                        </a:rPr>
                        <a:t>ሰቀሉት። ከሰቀሉትም በኋላ ‘ልብሴንም ተካፈሉ እጀ-ጠባቤ ላይም ዕጣ ተጣጣሉ’ ተብሎ በነቢያት የተነገረው ቃል ይፈጸም ዘንድ ልብሱን ዕጣ ጥለው ተካፈሉ፥</a:t>
                      </a:r>
                      <a:br>
                        <a:rPr kumimoji="0" lang="am-ET" sz="2600" b="1" kern="1200" dirty="0" smtClean="0">
                          <a:solidFill>
                            <a:schemeClr val="dk1"/>
                          </a:solidFill>
                          <a:latin typeface="+mn-lt"/>
                          <a:ea typeface="+mn-ea"/>
                          <a:cs typeface="+mn-cs"/>
                        </a:rPr>
                      </a:br>
                      <a:endParaRPr lang="en-US" sz="2600" b="1" dirty="0"/>
                    </a:p>
                  </a:txBody>
                  <a:tcPr/>
                </a:tc>
                <a:tc>
                  <a:txBody>
                    <a:bodyPr/>
                    <a:lstStyle/>
                    <a:p>
                      <a:r>
                        <a:rPr kumimoji="0" lang="am-ET" sz="2800" kern="1200" dirty="0" smtClean="0">
                          <a:solidFill>
                            <a:schemeClr val="dk1"/>
                          </a:solidFill>
                          <a:latin typeface="+mn-lt"/>
                          <a:ea typeface="+mn-ea"/>
                          <a:cs typeface="+mn-cs"/>
                        </a:rPr>
                        <a:t>ከሰቀሉትም በኋላ </a:t>
                      </a:r>
                      <a:r>
                        <a:rPr kumimoji="0" lang="am-ET" sz="2800" strike="sngStrike" kern="1200" dirty="0" smtClean="0">
                          <a:solidFill>
                            <a:schemeClr val="dk1"/>
                          </a:solidFill>
                          <a:latin typeface="+mn-lt"/>
                          <a:ea typeface="+mn-ea"/>
                          <a:cs typeface="+mn-cs"/>
                        </a:rPr>
                        <a:t>‘ልብሴንም ተካፈሉ እጀ-ጠባቤ ላይም ዕጣ ተጣጣሉ’ ተብሎ በነቢያት የተነገረው ቃል ይፈጸም ዘንድ </a:t>
                      </a:r>
                      <a:r>
                        <a:rPr kumimoji="0" lang="am-ET" sz="2800" kern="1200" dirty="0" smtClean="0">
                          <a:solidFill>
                            <a:schemeClr val="dk1"/>
                          </a:solidFill>
                          <a:latin typeface="+mn-lt"/>
                          <a:ea typeface="+mn-ea"/>
                          <a:cs typeface="+mn-cs"/>
                        </a:rPr>
                        <a:t>ዕጣ ጥለው ልብሱን ተካፈሉ፥</a:t>
                      </a:r>
                      <a:br>
                        <a:rPr kumimoji="0" lang="am-ET" sz="2800" kern="1200" dirty="0" smtClean="0">
                          <a:solidFill>
                            <a:schemeClr val="dk1"/>
                          </a:solidFill>
                          <a:latin typeface="+mn-lt"/>
                          <a:ea typeface="+mn-ea"/>
                          <a:cs typeface="+mn-cs"/>
                        </a:rPr>
                      </a:br>
                      <a:endParaRPr lang="en-US" sz="2800" dirty="0"/>
                    </a:p>
                  </a:txBody>
                  <a:tcPr/>
                </a:tc>
              </a:tr>
            </a:tbl>
          </a:graphicData>
        </a:graphic>
      </p:graphicFrame>
    </p:spTree>
  </p:cSld>
  <p:clrMapOvr>
    <a:masterClrMapping/>
  </p:clrMapOvr>
  <p:transition spd="slow">
    <p:plus/>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1ዮሐ 4፡3</a:t>
            </a:r>
          </a:p>
          <a:p>
            <a:pPr algn="just">
              <a:buNone/>
            </a:pPr>
            <a:endParaRPr lang="en-US" sz="3600" b="1" dirty="0"/>
          </a:p>
        </p:txBody>
      </p:sp>
      <p:graphicFrame>
        <p:nvGraphicFramePr>
          <p:cNvPr id="4" name="Table 3"/>
          <p:cNvGraphicFramePr>
            <a:graphicFrameLocks noGrp="1"/>
          </p:cNvGraphicFramePr>
          <p:nvPr/>
        </p:nvGraphicFramePr>
        <p:xfrm>
          <a:off x="1676400" y="685800"/>
          <a:ext cx="8839200" cy="6019800"/>
        </p:xfrm>
        <a:graphic>
          <a:graphicData uri="http://schemas.openxmlformats.org/drawingml/2006/table">
            <a:tbl>
              <a:tblPr firstRow="1" bandRow="1">
                <a:tableStyleId>{073A0DAA-6AF3-43AB-8588-CEC1D06C72B9}</a:tableStyleId>
              </a:tblPr>
              <a:tblGrid>
                <a:gridCol w="2209800"/>
                <a:gridCol w="2209800"/>
                <a:gridCol w="2209800"/>
                <a:gridCol w="2209800"/>
              </a:tblGrid>
              <a:tr h="11576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862146">
                <a:tc>
                  <a:txBody>
                    <a:bodyPr/>
                    <a:lstStyle/>
                    <a:p>
                      <a:r>
                        <a:rPr kumimoji="0" lang="am-ET" sz="2400" kern="1200" dirty="0" smtClean="0">
                          <a:solidFill>
                            <a:schemeClr val="dk1"/>
                          </a:solidFill>
                          <a:latin typeface="+mn-lt"/>
                          <a:ea typeface="+mn-ea"/>
                          <a:cs typeface="+mn-cs"/>
                        </a:rPr>
                        <a:t>ኢየሱስ ክርስቶስም በሥጋ እንደ መጣ የማይታመን መንፈስ ሁሉ ከእግዚአብሔር አይደለም፤ ይህም የክርስቶስ ተቃዋሚው መንፈስ ነው፤ ይህም እንዲመጣ ሰምታችኋል፥ አሁንም እንኳ በዓለም አለ።</a:t>
                      </a:r>
                      <a:endParaRPr lang="en-US" sz="2400" dirty="0"/>
                    </a:p>
                  </a:txBody>
                  <a:tcPr/>
                </a:tc>
                <a:tc>
                  <a:txBody>
                    <a:bodyPr/>
                    <a:lstStyle/>
                    <a:p>
                      <a:r>
                        <a:rPr kumimoji="0" lang="en-US" sz="2000" kern="1200" dirty="0" smtClean="0">
                          <a:solidFill>
                            <a:schemeClr val="dk1"/>
                          </a:solidFill>
                          <a:latin typeface="+mn-lt"/>
                          <a:ea typeface="+mn-ea"/>
                          <a:cs typeface="+mn-cs"/>
                        </a:rPr>
                        <a:t>And every spirit that </a:t>
                      </a:r>
                      <a:r>
                        <a:rPr kumimoji="0" lang="en-US" sz="2000" kern="1200" dirty="0" err="1" smtClean="0">
                          <a:solidFill>
                            <a:schemeClr val="dk1"/>
                          </a:solidFill>
                          <a:latin typeface="+mn-lt"/>
                          <a:ea typeface="+mn-ea"/>
                          <a:cs typeface="+mn-cs"/>
                        </a:rPr>
                        <a:t>confesseth</a:t>
                      </a:r>
                      <a:r>
                        <a:rPr kumimoji="0" lang="en-US" sz="2000" kern="1200" dirty="0" smtClean="0">
                          <a:solidFill>
                            <a:schemeClr val="dk1"/>
                          </a:solidFill>
                          <a:latin typeface="+mn-lt"/>
                          <a:ea typeface="+mn-ea"/>
                          <a:cs typeface="+mn-cs"/>
                        </a:rPr>
                        <a:t> not that Jesus Christ is come in the flesh is not of God: and this is that spirit of antichrist, whereof ye have heard that it should come; and even now already is it in the world.</a:t>
                      </a:r>
                      <a:endParaRPr lang="en-US" sz="2000" dirty="0"/>
                    </a:p>
                  </a:txBody>
                  <a:tcPr/>
                </a:tc>
                <a:tc>
                  <a:txBody>
                    <a:bodyPr/>
                    <a:lstStyle/>
                    <a:p>
                      <a:r>
                        <a:rPr kumimoji="0" lang="am-ET" sz="2400" b="1" kern="1200" dirty="0" smtClean="0">
                          <a:solidFill>
                            <a:schemeClr val="dk1"/>
                          </a:solidFill>
                          <a:latin typeface="+mn-lt"/>
                          <a:ea typeface="+mn-ea"/>
                          <a:cs typeface="+mn-cs"/>
                        </a:rPr>
                        <a:t>ኢየሱስ ክርስቶስም በሥጋ እንደ መጣ የማያምን መንፈስ ሁሉ ከእግዚአብሔር አይደለም፤ ይህም የክርስቶስ ተቃዋሚው መንፈስ ነው፤ ይህም እንዲመጣ ሰምታችኋል፥ አሁንም እንኳ በዓለም አለ።</a:t>
                      </a:r>
                      <a:endParaRPr lang="en-US" sz="2400" b="1" dirty="0"/>
                    </a:p>
                  </a:txBody>
                  <a:tcPr/>
                </a:tc>
                <a:tc>
                  <a:txBody>
                    <a:bodyPr/>
                    <a:lstStyle/>
                    <a:p>
                      <a:r>
                        <a:rPr kumimoji="0" lang="am-ET" sz="2400" kern="1200" dirty="0" smtClean="0">
                          <a:solidFill>
                            <a:schemeClr val="dk1"/>
                          </a:solidFill>
                          <a:latin typeface="+mn-lt"/>
                          <a:ea typeface="+mn-ea"/>
                          <a:cs typeface="+mn-cs"/>
                        </a:rPr>
                        <a:t>ኢየሱስን </a:t>
                      </a:r>
                      <a:r>
                        <a:rPr kumimoji="0" lang="am-ET" sz="2400" strike="sngStrike" kern="1200" dirty="0" smtClean="0">
                          <a:solidFill>
                            <a:schemeClr val="dk1"/>
                          </a:solidFill>
                          <a:latin typeface="+mn-lt"/>
                          <a:ea typeface="+mn-ea"/>
                          <a:cs typeface="+mn-cs"/>
                        </a:rPr>
                        <a:t>ክርስቶስም በሥጋ እንደ መጣ</a:t>
                      </a:r>
                      <a:r>
                        <a:rPr kumimoji="0" lang="am-ET" sz="2400" kern="1200" dirty="0" smtClean="0">
                          <a:solidFill>
                            <a:schemeClr val="dk1"/>
                          </a:solidFill>
                          <a:latin typeface="+mn-lt"/>
                          <a:ea typeface="+mn-ea"/>
                          <a:cs typeface="+mn-cs"/>
                        </a:rPr>
                        <a:t> የማይቀበል መንፈስ ግን ከእግዚአብሔር አይደለም፤ እንደሚመጣ የሰማችሁት የክርስቶስ ተቃዋሚው መንፈስ ይህ ነው አሁንም እንኳ በዓለም አለ።</a:t>
                      </a:r>
                      <a:endParaRPr lang="en-US" sz="2400" dirty="0"/>
                    </a:p>
                  </a:txBody>
                  <a:tcPr/>
                </a:tc>
              </a:tr>
            </a:tbl>
          </a:graphicData>
        </a:graphic>
      </p:graphicFrame>
    </p:spTree>
  </p:cSld>
  <p:clrMapOvr>
    <a:masterClrMapping/>
  </p:clrMapOvr>
  <p:transition spd="slow">
    <p:cover dir="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ሐዋ 9፡29</a:t>
            </a:r>
          </a:p>
          <a:p>
            <a:pPr algn="just">
              <a:buNone/>
            </a:pPr>
            <a:endParaRPr lang="en-US" sz="3600" b="1" dirty="0"/>
          </a:p>
        </p:txBody>
      </p:sp>
      <p:graphicFrame>
        <p:nvGraphicFramePr>
          <p:cNvPr id="4" name="Table 3"/>
          <p:cNvGraphicFramePr>
            <a:graphicFrameLocks noGrp="1"/>
          </p:cNvGraphicFramePr>
          <p:nvPr/>
        </p:nvGraphicFramePr>
        <p:xfrm>
          <a:off x="1676400" y="762000"/>
          <a:ext cx="8839200" cy="5907540"/>
        </p:xfrm>
        <a:graphic>
          <a:graphicData uri="http://schemas.openxmlformats.org/drawingml/2006/table">
            <a:tbl>
              <a:tblPr firstRow="1" bandRow="1">
                <a:tableStyleId>{073A0DAA-6AF3-43AB-8588-CEC1D06C72B9}</a:tableStyleId>
              </a:tblPr>
              <a:tblGrid>
                <a:gridCol w="2209800"/>
                <a:gridCol w="2209800"/>
                <a:gridCol w="2209800"/>
                <a:gridCol w="2209800"/>
              </a:tblGrid>
              <a:tr h="11221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45220">
                <a:tc>
                  <a:txBody>
                    <a:bodyPr/>
                    <a:lstStyle/>
                    <a:p>
                      <a:r>
                        <a:rPr kumimoji="0" lang="am-ET" sz="2900" kern="1200" dirty="0" smtClean="0">
                          <a:solidFill>
                            <a:schemeClr val="dk1"/>
                          </a:solidFill>
                          <a:latin typeface="+mn-lt"/>
                          <a:ea typeface="+mn-ea"/>
                          <a:cs typeface="+mn-cs"/>
                        </a:rPr>
                        <a:t>ከግሪክ አገርም መጥተው ከነበሩት አይሁድ ጋር </a:t>
                      </a:r>
                      <a:r>
                        <a:rPr kumimoji="0" lang="am-ET" sz="2900" strike="sngStrike" kern="1200" dirty="0" smtClean="0">
                          <a:solidFill>
                            <a:schemeClr val="dk1"/>
                          </a:solidFill>
                          <a:latin typeface="+mn-lt"/>
                          <a:ea typeface="+mn-ea"/>
                          <a:cs typeface="+mn-cs"/>
                        </a:rPr>
                        <a:t>በጌታ እየሱስ ስም ይነጋገርና </a:t>
                      </a:r>
                      <a:r>
                        <a:rPr kumimoji="0" lang="am-ET" sz="2900" kern="1200" dirty="0" smtClean="0">
                          <a:solidFill>
                            <a:schemeClr val="dk1"/>
                          </a:solidFill>
                          <a:latin typeface="+mn-lt"/>
                          <a:ea typeface="+mn-ea"/>
                          <a:cs typeface="+mn-cs"/>
                        </a:rPr>
                        <a:t>ይነጋገርና ይከራከር ነበር፤ እነርሱ ግን ሊገድሉት ፈለጉ።</a:t>
                      </a:r>
                      <a:endParaRPr lang="en-US" sz="2900" dirty="0"/>
                    </a:p>
                  </a:txBody>
                  <a:tcPr/>
                </a:tc>
                <a:tc>
                  <a:txBody>
                    <a:bodyPr/>
                    <a:lstStyle/>
                    <a:p>
                      <a:r>
                        <a:rPr kumimoji="0" lang="en-US" sz="2800" kern="1200" dirty="0" smtClean="0">
                          <a:solidFill>
                            <a:schemeClr val="dk1"/>
                          </a:solidFill>
                          <a:latin typeface="+mn-lt"/>
                          <a:ea typeface="+mn-ea"/>
                          <a:cs typeface="+mn-cs"/>
                        </a:rPr>
                        <a:t>And he </a:t>
                      </a:r>
                      <a:r>
                        <a:rPr kumimoji="0" lang="en-US" sz="2800" kern="1200" dirty="0" err="1" smtClean="0">
                          <a:solidFill>
                            <a:schemeClr val="dk1"/>
                          </a:solidFill>
                          <a:latin typeface="+mn-lt"/>
                          <a:ea typeface="+mn-ea"/>
                          <a:cs typeface="+mn-cs"/>
                        </a:rPr>
                        <a:t>spake</a:t>
                      </a:r>
                      <a:r>
                        <a:rPr kumimoji="0" lang="en-US" sz="2800" kern="1200" dirty="0" smtClean="0">
                          <a:solidFill>
                            <a:schemeClr val="dk1"/>
                          </a:solidFill>
                          <a:latin typeface="+mn-lt"/>
                          <a:ea typeface="+mn-ea"/>
                          <a:cs typeface="+mn-cs"/>
                        </a:rPr>
                        <a:t> boldly in the name of the Lord Jesus, and disputed against the Grecians: but they went about to slay him.</a:t>
                      </a:r>
                      <a:endParaRPr lang="en-US" sz="2800" dirty="0"/>
                    </a:p>
                  </a:txBody>
                  <a:tcPr/>
                </a:tc>
                <a:tc>
                  <a:txBody>
                    <a:bodyPr/>
                    <a:lstStyle/>
                    <a:p>
                      <a:r>
                        <a:rPr kumimoji="0" lang="am-ET" sz="2900" b="1" kern="1200" dirty="0" smtClean="0">
                          <a:solidFill>
                            <a:schemeClr val="dk1"/>
                          </a:solidFill>
                          <a:latin typeface="+mn-lt"/>
                          <a:ea typeface="+mn-ea"/>
                          <a:cs typeface="+mn-cs"/>
                        </a:rPr>
                        <a:t>ከግሪክ አገርም መጥተው ከነበሩት አይሁድ ጋር </a:t>
                      </a:r>
                      <a:r>
                        <a:rPr kumimoji="0" lang="am-ET" sz="2900" b="1" i="1" u="sng" kern="1200" dirty="0" smtClean="0">
                          <a:solidFill>
                            <a:schemeClr val="dk1"/>
                          </a:solidFill>
                          <a:latin typeface="+mn-lt"/>
                          <a:ea typeface="+mn-ea"/>
                          <a:cs typeface="+mn-cs"/>
                        </a:rPr>
                        <a:t>በጌታ እየሱስ ስም ይነጋገርና </a:t>
                      </a:r>
                      <a:r>
                        <a:rPr kumimoji="0" lang="am-ET" sz="2900" b="1" kern="1200" dirty="0" smtClean="0">
                          <a:solidFill>
                            <a:schemeClr val="dk1"/>
                          </a:solidFill>
                          <a:latin typeface="+mn-lt"/>
                          <a:ea typeface="+mn-ea"/>
                          <a:cs typeface="+mn-cs"/>
                        </a:rPr>
                        <a:t>ይከራከር ነበር፤ እነርሱ ግን ሊገድሉት ፈለጉ።</a:t>
                      </a:r>
                      <a:endParaRPr lang="en-US" sz="2900" b="1" dirty="0"/>
                    </a:p>
                  </a:txBody>
                  <a:tcPr/>
                </a:tc>
                <a:tc>
                  <a:txBody>
                    <a:bodyPr/>
                    <a:lstStyle/>
                    <a:p>
                      <a:r>
                        <a:rPr kumimoji="0" lang="am-ET" sz="2800" kern="1200" dirty="0" smtClean="0">
                          <a:solidFill>
                            <a:schemeClr val="dk1"/>
                          </a:solidFill>
                          <a:latin typeface="+mn-lt"/>
                          <a:ea typeface="+mn-ea"/>
                          <a:cs typeface="+mn-cs"/>
                        </a:rPr>
                        <a:t>ከግሪክ አገርም ከመጡት አይሁድ ጋር </a:t>
                      </a:r>
                      <a:r>
                        <a:rPr kumimoji="0" lang="am-ET" sz="2800" strike="sngStrike" kern="1200" dirty="0" smtClean="0">
                          <a:solidFill>
                            <a:schemeClr val="dk1"/>
                          </a:solidFill>
                          <a:latin typeface="+mn-lt"/>
                          <a:ea typeface="+mn-ea"/>
                          <a:cs typeface="+mn-cs"/>
                        </a:rPr>
                        <a:t>በጌታ እየሱስ ስም ይነጋገርና</a:t>
                      </a:r>
                      <a:r>
                        <a:rPr kumimoji="0" lang="am-ET" sz="2800" kern="1200" dirty="0" smtClean="0">
                          <a:solidFill>
                            <a:schemeClr val="dk1"/>
                          </a:solidFill>
                          <a:latin typeface="+mn-lt"/>
                          <a:ea typeface="+mn-ea"/>
                          <a:cs typeface="+mn-cs"/>
                        </a:rPr>
                        <a:t> እየተነጋገረ ይከራከር ነበር፤ እነርሱ ግን ሊገድሉት ጥረት ያደርጉ ነበረ።</a:t>
                      </a:r>
                      <a:endParaRPr lang="en-US" sz="2800" dirty="0"/>
                    </a:p>
                  </a:txBody>
                  <a:tcPr/>
                </a:tc>
              </a:tr>
            </a:tbl>
          </a:graphicData>
        </a:graphic>
      </p:graphicFrame>
    </p:spTree>
  </p:cSld>
  <p:clrMapOvr>
    <a:masterClrMapping/>
  </p:clrMapOvr>
  <p:transition spd="slow">
    <p:comb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1ቆሮ 15፡47</a:t>
            </a:r>
          </a:p>
          <a:p>
            <a:pPr algn="just">
              <a:buNone/>
            </a:pPr>
            <a:endParaRPr lang="en-US" sz="3600" b="1" dirty="0"/>
          </a:p>
        </p:txBody>
      </p:sp>
      <p:graphicFrame>
        <p:nvGraphicFramePr>
          <p:cNvPr id="4" name="Table 3"/>
          <p:cNvGraphicFramePr>
            <a:graphicFrameLocks noGrp="1"/>
          </p:cNvGraphicFramePr>
          <p:nvPr/>
        </p:nvGraphicFramePr>
        <p:xfrm>
          <a:off x="1676400" y="685800"/>
          <a:ext cx="8839200" cy="6096000"/>
        </p:xfrm>
        <a:graphic>
          <a:graphicData uri="http://schemas.openxmlformats.org/drawingml/2006/table">
            <a:tbl>
              <a:tblPr firstRow="1" bandRow="1">
                <a:tableStyleId>{073A0DAA-6AF3-43AB-8588-CEC1D06C72B9}</a:tableStyleId>
              </a:tblPr>
              <a:tblGrid>
                <a:gridCol w="2209800"/>
                <a:gridCol w="2209800"/>
                <a:gridCol w="2209800"/>
                <a:gridCol w="22098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3600" kern="1200" dirty="0" smtClean="0">
                          <a:solidFill>
                            <a:schemeClr val="dk1"/>
                          </a:solidFill>
                          <a:latin typeface="+mn-lt"/>
                          <a:ea typeface="+mn-ea"/>
                          <a:cs typeface="+mn-cs"/>
                        </a:rPr>
                        <a:t>የፊተኛው ሰው ከመሬት መሬታዊ ነው፤ ሁለተኛው ሰው </a:t>
                      </a:r>
                      <a:r>
                        <a:rPr kumimoji="0" lang="am-ET" sz="3600" strike="sngStrike" kern="1200" dirty="0" smtClean="0">
                          <a:solidFill>
                            <a:schemeClr val="dk1"/>
                          </a:solidFill>
                          <a:latin typeface="+mn-lt"/>
                          <a:ea typeface="+mn-ea"/>
                          <a:cs typeface="+mn-cs"/>
                        </a:rPr>
                        <a:t>ጌታ </a:t>
                      </a:r>
                      <a:r>
                        <a:rPr kumimoji="0" lang="am-ET" sz="3600" kern="1200" dirty="0" smtClean="0">
                          <a:solidFill>
                            <a:schemeClr val="dk1"/>
                          </a:solidFill>
                          <a:latin typeface="+mn-lt"/>
                          <a:ea typeface="+mn-ea"/>
                          <a:cs typeface="+mn-cs"/>
                        </a:rPr>
                        <a:t> ከሰማይ ነው።</a:t>
                      </a:r>
                      <a:br>
                        <a:rPr kumimoji="0" lang="am-ET" sz="3600" kern="1200" dirty="0" smtClean="0">
                          <a:solidFill>
                            <a:schemeClr val="dk1"/>
                          </a:solidFill>
                          <a:latin typeface="+mn-lt"/>
                          <a:ea typeface="+mn-ea"/>
                          <a:cs typeface="+mn-cs"/>
                        </a:rPr>
                      </a:br>
                      <a:endParaRPr lang="en-US" sz="3600" dirty="0"/>
                    </a:p>
                  </a:txBody>
                  <a:tcPr/>
                </a:tc>
                <a:tc>
                  <a:txBody>
                    <a:bodyPr/>
                    <a:lstStyle/>
                    <a:p>
                      <a:r>
                        <a:rPr kumimoji="0" lang="en-US" sz="3200" kern="1200" dirty="0" smtClean="0">
                          <a:solidFill>
                            <a:schemeClr val="dk1"/>
                          </a:solidFill>
                          <a:latin typeface="+mn-lt"/>
                          <a:ea typeface="+mn-ea"/>
                          <a:cs typeface="+mn-cs"/>
                        </a:rPr>
                        <a:t>The first man is of the earth, earthy: the second man is the Lord from heaven.</a:t>
                      </a:r>
                      <a:br>
                        <a:rPr kumimoji="0" lang="en-US" sz="3200" kern="1200" dirty="0" smtClean="0">
                          <a:solidFill>
                            <a:schemeClr val="dk1"/>
                          </a:solidFill>
                          <a:latin typeface="+mn-lt"/>
                          <a:ea typeface="+mn-ea"/>
                          <a:cs typeface="+mn-cs"/>
                        </a:rPr>
                      </a:br>
                      <a:endParaRPr lang="en-US" sz="3200" dirty="0"/>
                    </a:p>
                  </a:txBody>
                  <a:tcPr/>
                </a:tc>
                <a:tc>
                  <a:txBody>
                    <a:bodyPr/>
                    <a:lstStyle/>
                    <a:p>
                      <a:r>
                        <a:rPr kumimoji="0" lang="am-ET" sz="3600" kern="1200" dirty="0" smtClean="0">
                          <a:solidFill>
                            <a:schemeClr val="dk1"/>
                          </a:solidFill>
                          <a:latin typeface="+mn-lt"/>
                          <a:ea typeface="+mn-ea"/>
                          <a:cs typeface="+mn-cs"/>
                        </a:rPr>
                        <a:t>የፊተኛው ሰው ከመሬት መሬታዊ ነው፤ ሁለተኛው ሰው ግን ጌታ ከሰማይ ነው።</a:t>
                      </a:r>
                      <a:br>
                        <a:rPr kumimoji="0" lang="am-ET" sz="3600" kern="1200" dirty="0" smtClean="0">
                          <a:solidFill>
                            <a:schemeClr val="dk1"/>
                          </a:solidFill>
                          <a:latin typeface="+mn-lt"/>
                          <a:ea typeface="+mn-ea"/>
                          <a:cs typeface="+mn-cs"/>
                        </a:rPr>
                      </a:br>
                      <a:endParaRPr lang="en-US" sz="3600" dirty="0"/>
                    </a:p>
                  </a:txBody>
                  <a:tcPr/>
                </a:tc>
                <a:tc>
                  <a:txBody>
                    <a:bodyPr/>
                    <a:lstStyle/>
                    <a:p>
                      <a:r>
                        <a:rPr kumimoji="0" lang="am-ET" sz="3200" kern="1200" dirty="0" smtClean="0">
                          <a:solidFill>
                            <a:schemeClr val="dk1"/>
                          </a:solidFill>
                          <a:latin typeface="+mn-lt"/>
                          <a:ea typeface="+mn-ea"/>
                          <a:cs typeface="+mn-cs"/>
                        </a:rPr>
                        <a:t>የመጀመሪያው ሰው ከምድር የተገኘ ምድራዊ ነው፤ የኋለኛው ግን </a:t>
                      </a:r>
                      <a:r>
                        <a:rPr kumimoji="0" lang="am-ET" sz="3200" strike="sngStrike" kern="1200" dirty="0" smtClean="0">
                          <a:solidFill>
                            <a:schemeClr val="dk1"/>
                          </a:solidFill>
                          <a:latin typeface="+mn-lt"/>
                          <a:ea typeface="+mn-ea"/>
                          <a:cs typeface="+mn-cs"/>
                        </a:rPr>
                        <a:t>ጌታ </a:t>
                      </a:r>
                      <a:r>
                        <a:rPr kumimoji="0" lang="am-ET" sz="3200" kern="1200" dirty="0" smtClean="0">
                          <a:solidFill>
                            <a:schemeClr val="dk1"/>
                          </a:solidFill>
                          <a:latin typeface="+mn-lt"/>
                          <a:ea typeface="+mn-ea"/>
                          <a:cs typeface="+mn-cs"/>
                        </a:rPr>
                        <a:t>ከሰማይ ነው።</a:t>
                      </a:r>
                      <a:br>
                        <a:rPr kumimoji="0" lang="am-ET" sz="3200" kern="1200" dirty="0" smtClean="0">
                          <a:solidFill>
                            <a:schemeClr val="dk1"/>
                          </a:solidFill>
                          <a:latin typeface="+mn-lt"/>
                          <a:ea typeface="+mn-ea"/>
                          <a:cs typeface="+mn-cs"/>
                        </a:rPr>
                      </a:br>
                      <a:endParaRPr lang="en-US" sz="3200" dirty="0"/>
                    </a:p>
                  </a:txBody>
                  <a:tcPr/>
                </a:tc>
              </a:tr>
            </a:tbl>
          </a:graphicData>
        </a:graphic>
      </p:graphicFrame>
    </p:spTree>
  </p:cSld>
  <p:clrMapOvr>
    <a:masterClrMapping/>
  </p:clrMapOvr>
  <p:transition spd="slow">
    <p:strips dir="ru"/>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1ጢሞ 3፡16</a:t>
            </a:r>
          </a:p>
          <a:p>
            <a:pPr algn="ctr">
              <a:buNone/>
            </a:pPr>
            <a:endParaRPr lang="en-US" sz="3200" b="1" dirty="0"/>
          </a:p>
        </p:txBody>
      </p:sp>
      <p:graphicFrame>
        <p:nvGraphicFramePr>
          <p:cNvPr id="4" name="Table 3"/>
          <p:cNvGraphicFramePr>
            <a:graphicFrameLocks noGrp="1"/>
          </p:cNvGraphicFramePr>
          <p:nvPr/>
        </p:nvGraphicFramePr>
        <p:xfrm>
          <a:off x="1676400" y="762000"/>
          <a:ext cx="8839200" cy="5943600"/>
        </p:xfrm>
        <a:graphic>
          <a:graphicData uri="http://schemas.openxmlformats.org/drawingml/2006/table">
            <a:tbl>
              <a:tblPr firstRow="1" bandRow="1">
                <a:tableStyleId>{073A0DAA-6AF3-43AB-8588-CEC1D06C72B9}</a:tableStyleId>
              </a:tblPr>
              <a:tblGrid>
                <a:gridCol w="2209800"/>
                <a:gridCol w="2209800"/>
                <a:gridCol w="2209800"/>
                <a:gridCol w="2209800"/>
              </a:tblGrid>
              <a:tr h="114931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94285">
                <a:tc>
                  <a:txBody>
                    <a:bodyPr/>
                    <a:lstStyle/>
                    <a:p>
                      <a:r>
                        <a:rPr kumimoji="0" lang="am-ET" sz="2600" kern="1200" dirty="0" smtClean="0">
                          <a:solidFill>
                            <a:schemeClr val="dk1"/>
                          </a:solidFill>
                          <a:latin typeface="+mn-lt"/>
                          <a:ea typeface="+mn-ea"/>
                          <a:cs typeface="+mn-cs"/>
                        </a:rPr>
                        <a:t>እግዚአብሔርንም የመምሰል ምሥጢር ያለ ጥርጥር ታላቅ ነው፤ </a:t>
                      </a:r>
                      <a:r>
                        <a:rPr kumimoji="0" lang="am-ET" sz="2600" strike="sngStrike" kern="1200" dirty="0" smtClean="0">
                          <a:solidFill>
                            <a:schemeClr val="dk1"/>
                          </a:solidFill>
                          <a:latin typeface="+mn-lt"/>
                          <a:ea typeface="+mn-ea"/>
                          <a:cs typeface="+mn-cs"/>
                        </a:rPr>
                        <a:t>እግዚአብሔር </a:t>
                      </a:r>
                      <a:r>
                        <a:rPr kumimoji="0" lang="am-ET" sz="2600" kern="1200" dirty="0" smtClean="0">
                          <a:solidFill>
                            <a:schemeClr val="dk1"/>
                          </a:solidFill>
                          <a:latin typeface="+mn-lt"/>
                          <a:ea typeface="+mn-ea"/>
                          <a:cs typeface="+mn-cs"/>
                        </a:rPr>
                        <a:t>በሥጋ የተገለጠ፥ በመንፈስ የጸደቀ፥ ለመላእክት የታየ፥ በአሕዛብ የተሰበከ፥ በዓለም የታመነ፥ በክብር ያረገ።</a:t>
                      </a:r>
                      <a:endParaRPr lang="en-US" sz="2600" dirty="0"/>
                    </a:p>
                  </a:txBody>
                  <a:tcPr/>
                </a:tc>
                <a:tc>
                  <a:txBody>
                    <a:bodyPr/>
                    <a:lstStyle/>
                    <a:p>
                      <a:r>
                        <a:rPr kumimoji="0" lang="en-US" sz="2000" kern="1200" dirty="0" smtClean="0">
                          <a:solidFill>
                            <a:schemeClr val="dk1"/>
                          </a:solidFill>
                          <a:latin typeface="+mn-lt"/>
                          <a:ea typeface="+mn-ea"/>
                          <a:cs typeface="+mn-cs"/>
                        </a:rPr>
                        <a:t>And without controversy great is the mystery of godliness: God was manifest in the flesh, justified in the Spirit, seen of angels, preached unto the Gentiles, believed on in the world, received up into glory.</a:t>
                      </a:r>
                      <a:endParaRPr lang="en-US" sz="2000" dirty="0"/>
                    </a:p>
                  </a:txBody>
                  <a:tcPr/>
                </a:tc>
                <a:tc>
                  <a:txBody>
                    <a:bodyPr/>
                    <a:lstStyle/>
                    <a:p>
                      <a:r>
                        <a:rPr kumimoji="0" lang="am-ET" sz="2400" b="1" kern="1200" dirty="0" smtClean="0">
                          <a:solidFill>
                            <a:schemeClr val="dk1"/>
                          </a:solidFill>
                          <a:latin typeface="+mn-lt"/>
                          <a:ea typeface="+mn-ea"/>
                          <a:cs typeface="+mn-cs"/>
                        </a:rPr>
                        <a:t>እግዚአብሔርንም የመምሰል ምሥጢር ያለ ጥርጥር ታላቅ ነው፤ </a:t>
                      </a:r>
                      <a:r>
                        <a:rPr kumimoji="0" lang="am-ET" sz="2400" b="1" i="1" u="sng" kern="1200" dirty="0" smtClean="0">
                          <a:solidFill>
                            <a:schemeClr val="dk1"/>
                          </a:solidFill>
                          <a:latin typeface="+mn-lt"/>
                          <a:ea typeface="+mn-ea"/>
                          <a:cs typeface="+mn-cs"/>
                        </a:rPr>
                        <a:t>እግዚአብሔር </a:t>
                      </a:r>
                      <a:r>
                        <a:rPr kumimoji="0" lang="am-ET" sz="2400" b="1" kern="1200" dirty="0" smtClean="0">
                          <a:solidFill>
                            <a:schemeClr val="dk1"/>
                          </a:solidFill>
                          <a:latin typeface="+mn-lt"/>
                          <a:ea typeface="+mn-ea"/>
                          <a:cs typeface="+mn-cs"/>
                        </a:rPr>
                        <a:t>በሥጋ የተገለጠ፥ በመንፈስ የጸደቀ፥ ለመላእክት የታየ፥ በአሕዛብ የተሰበከ፥ በዓለም የታመነ፥ በክብር ወደ ላይ ተወሰደ።</a:t>
                      </a:r>
                      <a:endParaRPr lang="en-US" sz="2400" b="1" dirty="0"/>
                    </a:p>
                  </a:txBody>
                  <a:tcPr/>
                </a:tc>
                <a:tc>
                  <a:txBody>
                    <a:bodyPr/>
                    <a:lstStyle/>
                    <a:p>
                      <a:r>
                        <a:rPr kumimoji="0" lang="am-ET" sz="2400" kern="1200" dirty="0" smtClean="0">
                          <a:solidFill>
                            <a:schemeClr val="dk1"/>
                          </a:solidFill>
                          <a:latin typeface="+mn-lt"/>
                          <a:ea typeface="+mn-ea"/>
                          <a:cs typeface="+mn-cs"/>
                        </a:rPr>
                        <a:t>የእውነተኛ መንፈሳዊ ሕይወት ምስጢር ያለ ጥርጥር ታላቅ ነው፤ እርሱ </a:t>
                      </a:r>
                      <a:r>
                        <a:rPr kumimoji="0" lang="am-ET" sz="2400" strike="sngStrike" kern="1200" dirty="0" smtClean="0">
                          <a:solidFill>
                            <a:schemeClr val="dk1"/>
                          </a:solidFill>
                          <a:latin typeface="+mn-lt"/>
                          <a:ea typeface="+mn-ea"/>
                          <a:cs typeface="+mn-cs"/>
                        </a:rPr>
                        <a:t>እግዚአብሔር</a:t>
                      </a:r>
                      <a:r>
                        <a:rPr kumimoji="0" lang="am-ET" sz="2400" kern="1200" dirty="0" smtClean="0">
                          <a:solidFill>
                            <a:schemeClr val="dk1"/>
                          </a:solidFill>
                          <a:latin typeface="+mn-lt"/>
                          <a:ea typeface="+mn-ea"/>
                          <a:cs typeface="+mn-cs"/>
                        </a:rPr>
                        <a:t> በሥጋ የተገለጠ፥ በመንፈስ የጸደቀ፥ ለመላእክት የታየ፥ በአሕዛብም ዘንድ የተሰበከ፥ በዓለም ባሉት የታመነ፥ በክብር ዐረገ።</a:t>
                      </a:r>
                      <a:endParaRPr lang="en-US" sz="2400" dirty="0"/>
                    </a:p>
                  </a:txBody>
                  <a:tcPr/>
                </a:tc>
              </a:tr>
            </a:tbl>
          </a:graphicData>
        </a:graphic>
      </p:graphicFrame>
    </p:spTree>
  </p:cSld>
  <p:clrMapOvr>
    <a:masterClrMapping/>
  </p:clrMapOvr>
  <p:transition spd="slow">
    <p:zoom/>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1ዮሐ 5፡7</a:t>
            </a:r>
          </a:p>
          <a:p>
            <a:pPr algn="ctr">
              <a:buNone/>
            </a:pPr>
            <a:endParaRPr lang="en-US" sz="3200" b="1" dirty="0"/>
          </a:p>
        </p:txBody>
      </p:sp>
      <p:graphicFrame>
        <p:nvGraphicFramePr>
          <p:cNvPr id="4" name="Table 3"/>
          <p:cNvGraphicFramePr>
            <a:graphicFrameLocks noGrp="1"/>
          </p:cNvGraphicFramePr>
          <p:nvPr/>
        </p:nvGraphicFramePr>
        <p:xfrm>
          <a:off x="1676400" y="685800"/>
          <a:ext cx="8839200" cy="6009042"/>
        </p:xfrm>
        <a:graphic>
          <a:graphicData uri="http://schemas.openxmlformats.org/drawingml/2006/table">
            <a:tbl>
              <a:tblPr firstRow="1" bandRow="1">
                <a:tableStyleId>{073A0DAA-6AF3-43AB-8588-CEC1D06C72B9}</a:tableStyleId>
              </a:tblPr>
              <a:tblGrid>
                <a:gridCol w="2209800"/>
                <a:gridCol w="2209800"/>
                <a:gridCol w="2209800"/>
                <a:gridCol w="2209800"/>
              </a:tblGrid>
              <a:tr h="122368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19918">
                <a:tc>
                  <a:txBody>
                    <a:bodyPr/>
                    <a:lstStyle/>
                    <a:p>
                      <a:r>
                        <a:rPr kumimoji="0" lang="am-ET" sz="3300" kern="1200" dirty="0" smtClean="0">
                          <a:solidFill>
                            <a:schemeClr val="dk1"/>
                          </a:solidFill>
                          <a:latin typeface="+mn-lt"/>
                          <a:ea typeface="+mn-ea"/>
                          <a:cs typeface="+mn-cs"/>
                        </a:rPr>
                        <a:t>መንፈስም እውነት ነውና የሚመሰክረው መንፈስ ነው።</a:t>
                      </a:r>
                      <a:br>
                        <a:rPr kumimoji="0" lang="am-ET" sz="3300" kern="1200" dirty="0" smtClean="0">
                          <a:solidFill>
                            <a:schemeClr val="dk1"/>
                          </a:solidFill>
                          <a:latin typeface="+mn-lt"/>
                          <a:ea typeface="+mn-ea"/>
                          <a:cs typeface="+mn-cs"/>
                        </a:rPr>
                      </a:br>
                      <a:r>
                        <a:rPr lang="am-ET" sz="3300" strike="sngStrike" dirty="0" smtClean="0"/>
                        <a:t>አብ፣ ቃል እና መንፈስ ቅዱስ እነዚህም ሶስቱ አንድ ናቸው።</a:t>
                      </a:r>
                      <a:endParaRPr lang="en-US" sz="3300" strike="sngStrike" dirty="0"/>
                    </a:p>
                  </a:txBody>
                  <a:tcPr/>
                </a:tc>
                <a:tc>
                  <a:txBody>
                    <a:bodyPr/>
                    <a:lstStyle/>
                    <a:p>
                      <a:r>
                        <a:rPr kumimoji="0" lang="en-US" sz="2800" kern="1200" dirty="0" smtClean="0">
                          <a:solidFill>
                            <a:schemeClr val="dk1"/>
                          </a:solidFill>
                          <a:latin typeface="+mn-lt"/>
                          <a:ea typeface="+mn-ea"/>
                          <a:cs typeface="+mn-cs"/>
                        </a:rPr>
                        <a:t>For there are three that bear record in heaven, the Father, the Word, and the Holy Ghost: and these three are one.</a:t>
                      </a:r>
                      <a:br>
                        <a:rPr kumimoji="0" lang="en-US" sz="2800" kern="1200" dirty="0" smtClean="0">
                          <a:solidFill>
                            <a:schemeClr val="dk1"/>
                          </a:solidFill>
                          <a:latin typeface="+mn-lt"/>
                          <a:ea typeface="+mn-ea"/>
                          <a:cs typeface="+mn-cs"/>
                        </a:rPr>
                      </a:br>
                      <a:endParaRPr lang="en-US" sz="2800" dirty="0"/>
                    </a:p>
                  </a:txBody>
                  <a:tcPr/>
                </a:tc>
                <a:tc>
                  <a:txBody>
                    <a:bodyPr/>
                    <a:lstStyle/>
                    <a:p>
                      <a:r>
                        <a:rPr lang="am-ET" sz="3200" b="1" dirty="0" smtClean="0"/>
                        <a:t>በሰማይ ሶስት</a:t>
                      </a:r>
                      <a:r>
                        <a:rPr lang="am-ET" sz="3200" b="1" baseline="0" dirty="0" smtClean="0"/>
                        <a:t> ም</a:t>
                      </a:r>
                      <a:r>
                        <a:rPr lang="am-ET" sz="3200" b="1" dirty="0" smtClean="0"/>
                        <a:t>ሰክሮች አሉና </a:t>
                      </a:r>
                      <a:r>
                        <a:rPr lang="am-ET" sz="3200" b="1" i="0" u="sng" dirty="0" smtClean="0"/>
                        <a:t>አብ፣ ቃል እና መንፈስ ቅዱስ እነዚህም ሶስቱ አንድ ናቸው።</a:t>
                      </a:r>
                      <a:endParaRPr lang="en-US" sz="3200" b="1" i="0" u="sng" dirty="0"/>
                    </a:p>
                  </a:txBody>
                  <a:tcPr/>
                </a:tc>
                <a:tc>
                  <a:txBody>
                    <a:bodyPr/>
                    <a:lstStyle/>
                    <a:p>
                      <a:r>
                        <a:rPr lang="am-ET" sz="3200" dirty="0" smtClean="0"/>
                        <a:t>ስለዚህ ሶስት ምስክሮች አሉት። </a:t>
                      </a:r>
                      <a:r>
                        <a:rPr lang="am-ET" sz="3200" strike="sngStrike" dirty="0" smtClean="0"/>
                        <a:t>አብ፣ ቃል እና መንፈስ ቅዱስ እነዚህም ሶስቱ አንድ ናቸው።</a:t>
                      </a:r>
                      <a:endParaRPr lang="en-US" sz="3200" strike="sngStrike" dirty="0"/>
                    </a:p>
                  </a:txBody>
                  <a:tcPr/>
                </a:tc>
              </a:tr>
            </a:tbl>
          </a:graphicData>
        </a:graphic>
      </p:graphicFrame>
    </p:spTree>
  </p:cSld>
  <p:clrMapOvr>
    <a:masterClrMapping/>
  </p:clrMapOvr>
  <p:transition spd="slow">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14400"/>
            <a:ext cx="8991600" cy="5943600"/>
          </a:xfrm>
        </p:spPr>
        <p:txBody>
          <a:bodyPr>
            <a:normAutofit/>
          </a:bodyPr>
          <a:lstStyle/>
          <a:p>
            <a:pPr algn="ctr">
              <a:buNone/>
            </a:pPr>
            <a:r>
              <a:rPr lang="am-ET" sz="4400" b="1" u="sng" dirty="0"/>
              <a:t>አሰራራቸው እንዴት ነው?</a:t>
            </a:r>
          </a:p>
          <a:p>
            <a:pPr>
              <a:buNone/>
            </a:pPr>
            <a:r>
              <a:rPr lang="am-ET" sz="2800" dirty="0"/>
              <a:t>	</a:t>
            </a:r>
            <a:r>
              <a:rPr lang="am-ET" sz="4000" dirty="0"/>
              <a:t>የኢትዮጵያ መጽሐፍ ቅዱስ ማህበር መዋቅር </a:t>
            </a:r>
            <a:r>
              <a:rPr lang="am-ET" sz="5400" b="1" i="1" u="sng" dirty="0"/>
              <a:t>ለቤተ-ክርስቲያን ህብረት </a:t>
            </a:r>
            <a:r>
              <a:rPr lang="am-ET" sz="4000" dirty="0"/>
              <a:t>ትልቅ ሚና ተጫውቷል። </a:t>
            </a:r>
            <a:r>
              <a:rPr lang="am-ET" sz="4000" b="1" u="sng" dirty="0">
                <a:solidFill>
                  <a:srgbClr val="00B050"/>
                </a:solidFill>
              </a:rPr>
              <a:t>የኢትዮጵያ ተዋህዶ ቤ\ክ</a:t>
            </a:r>
            <a:r>
              <a:rPr lang="am-ET" sz="4000" b="1" dirty="0">
                <a:solidFill>
                  <a:srgbClr val="FFFF00"/>
                </a:solidFill>
              </a:rPr>
              <a:t>፣</a:t>
            </a:r>
            <a:r>
              <a:rPr lang="am-ET" sz="4000" b="1" u="sng" dirty="0">
                <a:solidFill>
                  <a:srgbClr val="FFFF00"/>
                </a:solidFill>
              </a:rPr>
              <a:t>የኢትዮጵያ ካቶሊካዊት ቤ\ክ</a:t>
            </a:r>
            <a:r>
              <a:rPr lang="am-ET" sz="4000" b="1" dirty="0"/>
              <a:t>፣ </a:t>
            </a:r>
            <a:r>
              <a:rPr lang="am-ET" sz="4000" b="1" u="sng" dirty="0">
                <a:solidFill>
                  <a:srgbClr val="FF0000"/>
                </a:solidFill>
              </a:rPr>
              <a:t>ኢቫንጄሊካል ቤ\ክ </a:t>
            </a:r>
            <a:r>
              <a:rPr lang="am-ET" sz="4000" b="1" dirty="0"/>
              <a:t>የኢትዮጵያ መጽሐፍ ቅዱስ ማህበር አጋር ናቸው።</a:t>
            </a:r>
          </a:p>
          <a:p>
            <a:pPr algn="r">
              <a:buNone/>
            </a:pPr>
            <a:r>
              <a:rPr lang="en-US" sz="4000" b="1" dirty="0"/>
              <a:t>http://www.biblesociety.org/</a:t>
            </a:r>
            <a:endParaRPr lang="am-ET" sz="4000" b="1" dirty="0"/>
          </a:p>
          <a:p>
            <a:pPr algn="r">
              <a:buNone/>
            </a:pPr>
            <a:endParaRPr lang="en-US" sz="4000" b="1" dirty="0"/>
          </a:p>
        </p:txBody>
      </p:sp>
    </p:spTree>
  </p:cSld>
  <p:clrMapOvr>
    <a:masterClrMapping/>
  </p:clrMapOvr>
  <p:transition spd="slow">
    <p:zoom/>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ራዕ 1፡11</a:t>
            </a:r>
          </a:p>
          <a:p>
            <a:pPr algn="just">
              <a:buNone/>
            </a:pPr>
            <a:endParaRPr lang="am-ET" sz="3200" b="1" dirty="0"/>
          </a:p>
          <a:p>
            <a:pPr algn="ctr">
              <a:buNone/>
            </a:pPr>
            <a:endParaRPr lang="en-US" sz="3200" b="1" dirty="0"/>
          </a:p>
        </p:txBody>
      </p:sp>
      <p:graphicFrame>
        <p:nvGraphicFramePr>
          <p:cNvPr id="4" name="Table 3"/>
          <p:cNvGraphicFramePr>
            <a:graphicFrameLocks noGrp="1"/>
          </p:cNvGraphicFramePr>
          <p:nvPr/>
        </p:nvGraphicFramePr>
        <p:xfrm>
          <a:off x="1752600" y="762000"/>
          <a:ext cx="8686800" cy="5821680"/>
        </p:xfrm>
        <a:graphic>
          <a:graphicData uri="http://schemas.openxmlformats.org/drawingml/2006/table">
            <a:tbl>
              <a:tblPr firstRow="1" bandRow="1">
                <a:tableStyleId>{073A0DAA-6AF3-43AB-8588-CEC1D06C72B9}</a:tableStyleId>
              </a:tblPr>
              <a:tblGrid>
                <a:gridCol w="2171700"/>
                <a:gridCol w="2171700"/>
                <a:gridCol w="2171700"/>
                <a:gridCol w="217170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370840">
                <a:tc>
                  <a:txBody>
                    <a:bodyPr/>
                    <a:lstStyle/>
                    <a:p>
                      <a:r>
                        <a:rPr kumimoji="0" lang="am-ET" sz="2000" kern="1200" dirty="0" smtClean="0">
                          <a:solidFill>
                            <a:schemeClr val="dk1"/>
                          </a:solidFill>
                          <a:latin typeface="+mn-lt"/>
                          <a:ea typeface="+mn-ea"/>
                          <a:cs typeface="+mn-cs"/>
                        </a:rPr>
                        <a:t>እንዲሁም። </a:t>
                      </a:r>
                      <a:r>
                        <a:rPr kumimoji="0" lang="am-ET" sz="2000" strike="sngStrike" kern="1200" dirty="0" smtClean="0">
                          <a:solidFill>
                            <a:schemeClr val="dk1"/>
                          </a:solidFill>
                          <a:latin typeface="+mn-lt"/>
                          <a:ea typeface="+mn-ea"/>
                          <a:cs typeface="+mn-cs"/>
                        </a:rPr>
                        <a:t>እኔ አልፋና ኦሜጋ ነኝ የመጀመሪያና የመጨረሻ።</a:t>
                      </a:r>
                      <a:r>
                        <a:rPr kumimoji="0" lang="am-ET" sz="2000" strike="noStrike" kern="1200" dirty="0" smtClean="0">
                          <a:solidFill>
                            <a:schemeClr val="dk1"/>
                          </a:solidFill>
                          <a:latin typeface="+mn-lt"/>
                          <a:ea typeface="+mn-ea"/>
                          <a:cs typeface="+mn-cs"/>
                        </a:rPr>
                        <a:t> </a:t>
                      </a:r>
                      <a:r>
                        <a:rPr kumimoji="0" lang="am-ET" sz="2000" strike="noStrike" kern="1200" baseline="0" dirty="0" smtClean="0">
                          <a:solidFill>
                            <a:schemeClr val="dk1"/>
                          </a:solidFill>
                          <a:latin typeface="+mn-lt"/>
                          <a:ea typeface="+mn-ea"/>
                          <a:cs typeface="+mn-cs"/>
                        </a:rPr>
                        <a:t> </a:t>
                      </a:r>
                      <a:r>
                        <a:rPr kumimoji="0" lang="am-ET" sz="2000" kern="1200" dirty="0" smtClean="0">
                          <a:solidFill>
                            <a:schemeClr val="dk1"/>
                          </a:solidFill>
                          <a:latin typeface="+mn-lt"/>
                          <a:ea typeface="+mn-ea"/>
                          <a:cs typeface="+mn-cs"/>
                        </a:rPr>
                        <a:t>የምታየውን በመጽሐፍ ጽፈህ ወደ ኤፌሶንና ወደ ሰምርኔስ ወደ ጴርጋሞንም ወደ ትያጥሮንም ወደ ሰርዴስም ወደ ፊልድልፍያም ወደ ሎዶቅያም በእስያ ወዳሉት ወደ ሰባቱ አብያተ ክርስቲያናት ላክ አለኝ።</a:t>
                      </a:r>
                      <a:endParaRPr lang="en-US" sz="2000" dirty="0"/>
                    </a:p>
                  </a:txBody>
                  <a:tcPr/>
                </a:tc>
                <a:tc>
                  <a:txBody>
                    <a:bodyPr/>
                    <a:lstStyle/>
                    <a:p>
                      <a:r>
                        <a:rPr kumimoji="0" lang="en-US" sz="1800" kern="1200" dirty="0" smtClean="0">
                          <a:solidFill>
                            <a:schemeClr val="dk1"/>
                          </a:solidFill>
                          <a:latin typeface="+mn-lt"/>
                          <a:ea typeface="+mn-ea"/>
                          <a:cs typeface="+mn-cs"/>
                        </a:rPr>
                        <a:t>Saying, I am Alpha and Omega, the first and the last: and, What thou </a:t>
                      </a:r>
                      <a:r>
                        <a:rPr kumimoji="0" lang="en-US" sz="1800" kern="1200" dirty="0" err="1" smtClean="0">
                          <a:solidFill>
                            <a:schemeClr val="dk1"/>
                          </a:solidFill>
                          <a:latin typeface="+mn-lt"/>
                          <a:ea typeface="+mn-ea"/>
                          <a:cs typeface="+mn-cs"/>
                        </a:rPr>
                        <a:t>seest</a:t>
                      </a:r>
                      <a:r>
                        <a:rPr kumimoji="0" lang="en-US" sz="1800" kern="1200" dirty="0" smtClean="0">
                          <a:solidFill>
                            <a:schemeClr val="dk1"/>
                          </a:solidFill>
                          <a:latin typeface="+mn-lt"/>
                          <a:ea typeface="+mn-ea"/>
                          <a:cs typeface="+mn-cs"/>
                        </a:rPr>
                        <a:t>, write in a book, and send it unto the seven churches which are in Asia; unto Ephesus, and unto Smyrna, and unto </a:t>
                      </a:r>
                      <a:r>
                        <a:rPr kumimoji="0" lang="en-US" sz="1800" kern="1200" dirty="0" err="1" smtClean="0">
                          <a:solidFill>
                            <a:schemeClr val="dk1"/>
                          </a:solidFill>
                          <a:latin typeface="+mn-lt"/>
                          <a:ea typeface="+mn-ea"/>
                          <a:cs typeface="+mn-cs"/>
                        </a:rPr>
                        <a:t>Pergamos</a:t>
                      </a:r>
                      <a:r>
                        <a:rPr kumimoji="0" lang="en-US" sz="1800" kern="1200" dirty="0" smtClean="0">
                          <a:solidFill>
                            <a:schemeClr val="dk1"/>
                          </a:solidFill>
                          <a:latin typeface="+mn-lt"/>
                          <a:ea typeface="+mn-ea"/>
                          <a:cs typeface="+mn-cs"/>
                        </a:rPr>
                        <a:t>, and unto Thyatira, and unto Sardis, and unto Philadelphia, and unto Laodicea.</a:t>
                      </a:r>
                      <a:br>
                        <a:rPr kumimoji="0" lang="en-US" sz="1800" kern="1200" dirty="0" smtClean="0">
                          <a:solidFill>
                            <a:schemeClr val="dk1"/>
                          </a:solidFill>
                          <a:latin typeface="+mn-lt"/>
                          <a:ea typeface="+mn-ea"/>
                          <a:cs typeface="+mn-cs"/>
                        </a:rPr>
                      </a:br>
                      <a:endParaRPr lang="en-US" dirty="0"/>
                    </a:p>
                  </a:txBody>
                  <a:tcPr/>
                </a:tc>
                <a:tc>
                  <a:txBody>
                    <a:bodyPr/>
                    <a:lstStyle/>
                    <a:p>
                      <a:r>
                        <a:rPr kumimoji="0" lang="am-ET" sz="2000" b="1" kern="1200" dirty="0" smtClean="0">
                          <a:solidFill>
                            <a:schemeClr val="dk1"/>
                          </a:solidFill>
                          <a:latin typeface="+mn-lt"/>
                          <a:ea typeface="+mn-ea"/>
                          <a:cs typeface="+mn-cs"/>
                        </a:rPr>
                        <a:t>እንዲሁም እኔ አልፋና ኦሜጋ ነኝ የመጀመሪያና የመጨረሻ። የምታየውን በመጽሐፍ ጽፈህ ወደ ኤፌሶንና ወደ ሰምርኔስ ወደ ጴርጋሞንም ወደ ትያጥሮንም ወደ ሰርዴስም ወደ ፊልድልፍያም ወደ ሎዶቅያም በእስያ ወዳሉት ወደ ሰባቱ አብያተ ክርስቲያናት ላክ አለኝ።</a:t>
                      </a:r>
                      <a:endParaRPr lang="en-US" sz="2000" b="1" dirty="0"/>
                    </a:p>
                  </a:txBody>
                  <a:tcPr/>
                </a:tc>
                <a:tc>
                  <a:txBody>
                    <a:bodyPr/>
                    <a:lstStyle/>
                    <a:p>
                      <a:r>
                        <a:rPr kumimoji="0" lang="am-ET" sz="2000" kern="1200" dirty="0" smtClean="0">
                          <a:solidFill>
                            <a:schemeClr val="dk1"/>
                          </a:solidFill>
                          <a:latin typeface="+mn-lt"/>
                          <a:ea typeface="+mn-ea"/>
                          <a:cs typeface="+mn-cs"/>
                        </a:rPr>
                        <a:t>እንዲሁም። </a:t>
                      </a:r>
                      <a:r>
                        <a:rPr kumimoji="0" lang="am-ET" sz="2000" strike="sngStrike" kern="1200" dirty="0" smtClean="0">
                          <a:solidFill>
                            <a:schemeClr val="dk1"/>
                          </a:solidFill>
                          <a:latin typeface="+mn-lt"/>
                          <a:ea typeface="+mn-ea"/>
                          <a:cs typeface="+mn-cs"/>
                        </a:rPr>
                        <a:t>እኔ አልፋና ኦሜጋ ነኝ የመጀመሪያና የመጨረሻ። </a:t>
                      </a:r>
                      <a:r>
                        <a:rPr kumimoji="0" lang="am-ET" sz="2000" kern="1200" dirty="0" smtClean="0">
                          <a:solidFill>
                            <a:schemeClr val="dk1"/>
                          </a:solidFill>
                          <a:latin typeface="+mn-lt"/>
                          <a:ea typeface="+mn-ea"/>
                          <a:cs typeface="+mn-cs"/>
                        </a:rPr>
                        <a:t>ድምጽም የምታየውን በመጽሐፍ ጽፈህ ወደ ኤፌሶንና ወደ ሰምርኔስ ወደ ጴርጋሞንም ወደ ትያጥሮንም ወደ ሰርዴስም ወደ ፊልድልፍያም ወደ ሎዶቅያም በእስያ ወዳሉት ወደ ሰባቱ አብያተ ክርስቲያናት ላክ አለኝ።</a:t>
                      </a:r>
                      <a:endParaRPr lang="en-US" sz="2000" dirty="0"/>
                    </a:p>
                  </a:txBody>
                  <a:tcPr/>
                </a:tc>
              </a:tr>
            </a:tbl>
          </a:graphicData>
        </a:graphic>
      </p:graphicFrame>
    </p:spTree>
  </p:cSld>
  <p:clrMapOvr>
    <a:masterClrMapping/>
  </p:clrMapOvr>
  <p:transition spd="slow">
    <p:wedg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200" b="1" dirty="0"/>
              <a:t>ራዕ 5፡14</a:t>
            </a:r>
          </a:p>
          <a:p>
            <a:pPr algn="ctr">
              <a:buNone/>
            </a:pPr>
            <a:endParaRPr lang="en-US" sz="3200" b="1" dirty="0"/>
          </a:p>
        </p:txBody>
      </p:sp>
      <p:graphicFrame>
        <p:nvGraphicFramePr>
          <p:cNvPr id="4" name="Table 3"/>
          <p:cNvGraphicFramePr>
            <a:graphicFrameLocks noGrp="1"/>
          </p:cNvGraphicFramePr>
          <p:nvPr/>
        </p:nvGraphicFramePr>
        <p:xfrm>
          <a:off x="1676400" y="685800"/>
          <a:ext cx="8839200" cy="6019800"/>
        </p:xfrm>
        <a:graphic>
          <a:graphicData uri="http://schemas.openxmlformats.org/drawingml/2006/table">
            <a:tbl>
              <a:tblPr firstRow="1" bandRow="1">
                <a:tableStyleId>{073A0DAA-6AF3-43AB-8588-CEC1D06C72B9}</a:tableStyleId>
              </a:tblPr>
              <a:tblGrid>
                <a:gridCol w="2209800"/>
                <a:gridCol w="2209800"/>
                <a:gridCol w="2209800"/>
                <a:gridCol w="2209800"/>
              </a:tblGrid>
              <a:tr h="11576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862146">
                <a:tc>
                  <a:txBody>
                    <a:bodyPr/>
                    <a:lstStyle/>
                    <a:p>
                      <a:r>
                        <a:rPr kumimoji="0" lang="am-ET" sz="3200" kern="1200" dirty="0" smtClean="0">
                          <a:solidFill>
                            <a:schemeClr val="dk1"/>
                          </a:solidFill>
                          <a:latin typeface="+mn-lt"/>
                          <a:ea typeface="+mn-ea"/>
                          <a:cs typeface="+mn-cs"/>
                        </a:rPr>
                        <a:t>አራቱም እንስሶች። አሜን አሉ፥ ሽማግሌዎቹም ወድቀው </a:t>
                      </a:r>
                      <a:r>
                        <a:rPr kumimoji="0" lang="am-ET" sz="3200" strike="sngStrike" kern="1200" dirty="0" smtClean="0">
                          <a:solidFill>
                            <a:schemeClr val="dk1"/>
                          </a:solidFill>
                          <a:latin typeface="+mn-lt"/>
                          <a:ea typeface="+mn-ea"/>
                          <a:cs typeface="+mn-cs"/>
                        </a:rPr>
                        <a:t>ለዘላለም ለሚኖረው</a:t>
                      </a:r>
                      <a:r>
                        <a:rPr kumimoji="0" lang="am-ET" sz="3200" kern="1200" dirty="0" smtClean="0">
                          <a:solidFill>
                            <a:schemeClr val="dk1"/>
                          </a:solidFill>
                          <a:latin typeface="+mn-lt"/>
                          <a:ea typeface="+mn-ea"/>
                          <a:cs typeface="+mn-cs"/>
                        </a:rPr>
                        <a:t> ሰገዱ።</a:t>
                      </a:r>
                      <a:br>
                        <a:rPr kumimoji="0" lang="am-ET" sz="3200" kern="1200" dirty="0" smtClean="0">
                          <a:solidFill>
                            <a:schemeClr val="dk1"/>
                          </a:solidFill>
                          <a:latin typeface="+mn-lt"/>
                          <a:ea typeface="+mn-ea"/>
                          <a:cs typeface="+mn-cs"/>
                        </a:rPr>
                      </a:br>
                      <a:endParaRPr lang="en-US" sz="3200" dirty="0"/>
                    </a:p>
                  </a:txBody>
                  <a:tcPr/>
                </a:tc>
                <a:tc>
                  <a:txBody>
                    <a:bodyPr/>
                    <a:lstStyle/>
                    <a:p>
                      <a:r>
                        <a:rPr kumimoji="0" lang="en-US" sz="2400" kern="1200" dirty="0" smtClean="0">
                          <a:solidFill>
                            <a:schemeClr val="dk1"/>
                          </a:solidFill>
                          <a:latin typeface="+mn-lt"/>
                          <a:ea typeface="+mn-ea"/>
                          <a:cs typeface="+mn-cs"/>
                        </a:rPr>
                        <a:t>And the four beasts said, Amen. And the four and twenty elders fell down and worshipped him that </a:t>
                      </a:r>
                      <a:r>
                        <a:rPr kumimoji="0" lang="en-US" sz="2400" kern="1200" dirty="0" err="1" smtClean="0">
                          <a:solidFill>
                            <a:schemeClr val="dk1"/>
                          </a:solidFill>
                          <a:latin typeface="+mn-lt"/>
                          <a:ea typeface="+mn-ea"/>
                          <a:cs typeface="+mn-cs"/>
                        </a:rPr>
                        <a:t>liveth</a:t>
                      </a:r>
                      <a:r>
                        <a:rPr kumimoji="0" lang="en-US" sz="2400" kern="1200" dirty="0" smtClean="0">
                          <a:solidFill>
                            <a:schemeClr val="dk1"/>
                          </a:solidFill>
                          <a:latin typeface="+mn-lt"/>
                          <a:ea typeface="+mn-ea"/>
                          <a:cs typeface="+mn-cs"/>
                        </a:rPr>
                        <a:t> for ever and ever.</a:t>
                      </a:r>
                      <a:endParaRPr lang="en-US" sz="2400" dirty="0"/>
                    </a:p>
                  </a:txBody>
                  <a:tcPr/>
                </a:tc>
                <a:tc>
                  <a:txBody>
                    <a:bodyPr/>
                    <a:lstStyle/>
                    <a:p>
                      <a:r>
                        <a:rPr kumimoji="0" lang="am-ET" sz="3200" b="1" kern="1200" dirty="0" smtClean="0">
                          <a:solidFill>
                            <a:schemeClr val="dk1"/>
                          </a:solidFill>
                          <a:latin typeface="+mn-lt"/>
                          <a:ea typeface="+mn-ea"/>
                          <a:cs typeface="+mn-cs"/>
                        </a:rPr>
                        <a:t>አራቱም እንስሶች። አሜን አሉ፥ ሽማግሌዎቹም ወድቀው  </a:t>
                      </a:r>
                      <a:r>
                        <a:rPr kumimoji="0" lang="am-ET" sz="3200" b="1" u="sng" kern="1200" dirty="0" smtClean="0">
                          <a:solidFill>
                            <a:schemeClr val="dk1"/>
                          </a:solidFill>
                          <a:latin typeface="+mn-lt"/>
                          <a:ea typeface="+mn-ea"/>
                          <a:cs typeface="+mn-cs"/>
                        </a:rPr>
                        <a:t>ለዘላለም ለሚኖረው </a:t>
                      </a:r>
                      <a:r>
                        <a:rPr kumimoji="0" lang="am-ET" sz="3200" b="1" kern="1200" dirty="0" smtClean="0">
                          <a:solidFill>
                            <a:schemeClr val="dk1"/>
                          </a:solidFill>
                          <a:latin typeface="+mn-lt"/>
                          <a:ea typeface="+mn-ea"/>
                          <a:cs typeface="+mn-cs"/>
                        </a:rPr>
                        <a:t>ሰገዱ።</a:t>
                      </a:r>
                      <a:br>
                        <a:rPr kumimoji="0" lang="am-ET" sz="3200" b="1" kern="1200" dirty="0" smtClean="0">
                          <a:solidFill>
                            <a:schemeClr val="dk1"/>
                          </a:solidFill>
                          <a:latin typeface="+mn-lt"/>
                          <a:ea typeface="+mn-ea"/>
                          <a:cs typeface="+mn-cs"/>
                        </a:rPr>
                      </a:br>
                      <a:endParaRPr lang="en-US" sz="3200" b="1" dirty="0"/>
                    </a:p>
                  </a:txBody>
                  <a:tcPr/>
                </a:tc>
                <a:tc>
                  <a:txBody>
                    <a:bodyPr/>
                    <a:lstStyle/>
                    <a:p>
                      <a:r>
                        <a:rPr kumimoji="0" lang="am-ET" sz="2800" kern="1200" dirty="0" smtClean="0">
                          <a:solidFill>
                            <a:schemeClr val="dk1"/>
                          </a:solidFill>
                          <a:latin typeface="+mn-lt"/>
                          <a:ea typeface="+mn-ea"/>
                          <a:cs typeface="+mn-cs"/>
                        </a:rPr>
                        <a:t>አራቱም ሕያዋን ፍጡራን። አሜን አሉ፥ ሽማግሌዎቹም በግንባራቸው ተደፍተው </a:t>
                      </a:r>
                      <a:r>
                        <a:rPr kumimoji="0" lang="am-ET" sz="2800" strike="sngStrike" kern="1200" dirty="0" smtClean="0">
                          <a:solidFill>
                            <a:schemeClr val="dk1"/>
                          </a:solidFill>
                          <a:latin typeface="+mn-lt"/>
                          <a:ea typeface="+mn-ea"/>
                          <a:cs typeface="+mn-cs"/>
                        </a:rPr>
                        <a:t>ለዘላለም ለሚኖረው</a:t>
                      </a:r>
                      <a:r>
                        <a:rPr kumimoji="0" lang="am-ET" sz="2800" strike="noStrike" kern="1200" dirty="0" smtClean="0">
                          <a:solidFill>
                            <a:schemeClr val="dk1"/>
                          </a:solidFill>
                          <a:latin typeface="+mn-lt"/>
                          <a:ea typeface="+mn-ea"/>
                          <a:cs typeface="+mn-cs"/>
                        </a:rPr>
                        <a:t> </a:t>
                      </a:r>
                      <a:r>
                        <a:rPr kumimoji="0" lang="am-ET" sz="2800" kern="1200" dirty="0" smtClean="0">
                          <a:solidFill>
                            <a:schemeClr val="dk1"/>
                          </a:solidFill>
                          <a:latin typeface="+mn-lt"/>
                          <a:ea typeface="+mn-ea"/>
                          <a:cs typeface="+mn-cs"/>
                        </a:rPr>
                        <a:t>ሰገዱ።</a:t>
                      </a:r>
                      <a:br>
                        <a:rPr kumimoji="0" lang="am-ET" sz="2800" kern="1200" dirty="0" smtClean="0">
                          <a:solidFill>
                            <a:schemeClr val="dk1"/>
                          </a:solidFill>
                          <a:latin typeface="+mn-lt"/>
                          <a:ea typeface="+mn-ea"/>
                          <a:cs typeface="+mn-cs"/>
                        </a:rPr>
                      </a:br>
                      <a:endParaRPr lang="en-US" sz="2800" dirty="0"/>
                    </a:p>
                  </a:txBody>
                  <a:tcPr/>
                </a:tc>
              </a:tr>
            </a:tbl>
          </a:graphicData>
        </a:graphic>
      </p:graphicFrame>
    </p:spTree>
  </p:cSld>
  <p:clrMapOvr>
    <a:masterClrMapping/>
  </p:clrMapOvr>
  <p:transition spd="slow">
    <p:cover dir="u"/>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ሮሜ 8፡1</a:t>
            </a:r>
          </a:p>
          <a:p>
            <a:pPr algn="just">
              <a:buNone/>
            </a:pPr>
            <a:endParaRPr lang="en-US" sz="3600" b="1" dirty="0"/>
          </a:p>
        </p:txBody>
      </p:sp>
      <p:graphicFrame>
        <p:nvGraphicFramePr>
          <p:cNvPr id="4" name="Table 3"/>
          <p:cNvGraphicFramePr>
            <a:graphicFrameLocks noGrp="1"/>
          </p:cNvGraphicFramePr>
          <p:nvPr/>
        </p:nvGraphicFramePr>
        <p:xfrm>
          <a:off x="1676400" y="762000"/>
          <a:ext cx="8839200" cy="5867400"/>
        </p:xfrm>
        <a:graphic>
          <a:graphicData uri="http://schemas.openxmlformats.org/drawingml/2006/table">
            <a:tbl>
              <a:tblPr firstRow="1" bandRow="1">
                <a:tableStyleId>{073A0DAA-6AF3-43AB-8588-CEC1D06C72B9}</a:tableStyleId>
              </a:tblPr>
              <a:tblGrid>
                <a:gridCol w="2209800"/>
                <a:gridCol w="2209800"/>
                <a:gridCol w="2209800"/>
                <a:gridCol w="2209800"/>
              </a:tblGrid>
              <a:tr h="11283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kern="1200" dirty="0" smtClean="0"/>
                        <a:t>KJV </a:t>
                      </a:r>
                      <a:r>
                        <a:rPr kumimoji="0" lang="am-ET" sz="3200" kern="1200" dirty="0" smtClean="0"/>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kern="1200" dirty="0" smtClean="0"/>
                        <a:t>አዲሱ መደበኛ ትርጉም</a:t>
                      </a:r>
                      <a:endParaRPr kumimoji="0" lang="en-US" sz="3200" b="1" kern="1200" dirty="0" smtClean="0">
                        <a:solidFill>
                          <a:schemeClr val="lt1"/>
                        </a:solidFill>
                        <a:latin typeface="+mn-lt"/>
                        <a:ea typeface="+mn-ea"/>
                        <a:cs typeface="+mn-cs"/>
                      </a:endParaRPr>
                    </a:p>
                  </a:txBody>
                  <a:tcPr/>
                </a:tc>
              </a:tr>
              <a:tr h="4739054">
                <a:tc>
                  <a:txBody>
                    <a:bodyPr/>
                    <a:lstStyle/>
                    <a:p>
                      <a:r>
                        <a:rPr kumimoji="0" lang="am-ET" sz="3200" kern="1200" dirty="0" smtClean="0">
                          <a:solidFill>
                            <a:schemeClr val="dk1"/>
                          </a:solidFill>
                          <a:latin typeface="+mn-lt"/>
                          <a:ea typeface="+mn-ea"/>
                          <a:cs typeface="+mn-cs"/>
                        </a:rPr>
                        <a:t>እንግዲህ በክርስቶስ ኢየሱስ ላሉት አሁን </a:t>
                      </a:r>
                      <a:r>
                        <a:rPr kumimoji="0" lang="am-ET" sz="3200" strike="sngStrike" kern="1200" dirty="0" smtClean="0">
                          <a:solidFill>
                            <a:schemeClr val="dk1"/>
                          </a:solidFill>
                          <a:latin typeface="+mn-lt"/>
                          <a:ea typeface="+mn-ea"/>
                          <a:cs typeface="+mn-cs"/>
                        </a:rPr>
                        <a:t>እንደ ስጋ ፈቃድ ሳይሆን እንደ መንፈስ የሚሄዱ</a:t>
                      </a:r>
                      <a:r>
                        <a:rPr kumimoji="0" lang="am-ET" sz="3200" kern="1200" baseline="0" dirty="0" smtClean="0">
                          <a:solidFill>
                            <a:schemeClr val="dk1"/>
                          </a:solidFill>
                          <a:latin typeface="+mn-lt"/>
                          <a:ea typeface="+mn-ea"/>
                          <a:cs typeface="+mn-cs"/>
                        </a:rPr>
                        <a:t> </a:t>
                      </a:r>
                      <a:r>
                        <a:rPr kumimoji="0" lang="am-ET" sz="3200" kern="1200" dirty="0" smtClean="0">
                          <a:solidFill>
                            <a:schemeClr val="dk1"/>
                          </a:solidFill>
                          <a:latin typeface="+mn-lt"/>
                          <a:ea typeface="+mn-ea"/>
                          <a:cs typeface="+mn-cs"/>
                        </a:rPr>
                        <a:t>ኵነኔ የለባቸውም።</a:t>
                      </a:r>
                      <a:br>
                        <a:rPr kumimoji="0" lang="am-ET" sz="3200" kern="1200" dirty="0" smtClean="0">
                          <a:solidFill>
                            <a:schemeClr val="dk1"/>
                          </a:solidFill>
                          <a:latin typeface="+mn-lt"/>
                          <a:ea typeface="+mn-ea"/>
                          <a:cs typeface="+mn-cs"/>
                        </a:rPr>
                      </a:br>
                      <a:endParaRPr lang="en-US" sz="3200" dirty="0"/>
                    </a:p>
                  </a:txBody>
                  <a:tcPr/>
                </a:tc>
                <a:tc>
                  <a:txBody>
                    <a:bodyPr/>
                    <a:lstStyle/>
                    <a:p>
                      <a:r>
                        <a:rPr kumimoji="0" lang="en-US" sz="2400" kern="1200" dirty="0" smtClean="0">
                          <a:solidFill>
                            <a:schemeClr val="dk1"/>
                          </a:solidFill>
                          <a:latin typeface="+mn-lt"/>
                          <a:ea typeface="+mn-ea"/>
                          <a:cs typeface="+mn-cs"/>
                        </a:rPr>
                        <a:t>There is therefore now no condemnation to them which are in Christ Jesus, who walk not after the flesh, but after the Spirit.</a:t>
                      </a:r>
                      <a:br>
                        <a:rPr kumimoji="0" lang="en-US" sz="2400" kern="1200" dirty="0" smtClean="0">
                          <a:solidFill>
                            <a:schemeClr val="dk1"/>
                          </a:solidFill>
                          <a:latin typeface="+mn-lt"/>
                          <a:ea typeface="+mn-ea"/>
                          <a:cs typeface="+mn-cs"/>
                        </a:rPr>
                      </a:br>
                      <a:endParaRPr lang="en-US" sz="2400" dirty="0"/>
                    </a:p>
                  </a:txBody>
                  <a:tcPr/>
                </a:tc>
                <a:tc>
                  <a:txBody>
                    <a:bodyPr/>
                    <a:lstStyle/>
                    <a:p>
                      <a:r>
                        <a:rPr kumimoji="0" lang="am-ET" sz="3200" b="1" kern="1200" dirty="0" smtClean="0">
                          <a:solidFill>
                            <a:schemeClr val="dk1"/>
                          </a:solidFill>
                          <a:latin typeface="+mn-lt"/>
                          <a:ea typeface="+mn-ea"/>
                          <a:cs typeface="+mn-cs"/>
                        </a:rPr>
                        <a:t>እንግዲህ አሁን በክርስቶስ ኢየሱስ ላሉትና እንደ ስጋ ፈቃድ ሳይሆን እንደ መንፈስ የሚሄዱ ኵነኔ የለባቸውም።</a:t>
                      </a:r>
                      <a:br>
                        <a:rPr kumimoji="0" lang="am-ET" sz="3200" b="1" kern="1200" dirty="0" smtClean="0">
                          <a:solidFill>
                            <a:schemeClr val="dk1"/>
                          </a:solidFill>
                          <a:latin typeface="+mn-lt"/>
                          <a:ea typeface="+mn-ea"/>
                          <a:cs typeface="+mn-cs"/>
                        </a:rPr>
                      </a:br>
                      <a:endParaRPr lang="en-US" sz="3200" b="1" dirty="0"/>
                    </a:p>
                  </a:txBody>
                  <a:tcPr/>
                </a:tc>
                <a:tc>
                  <a:txBody>
                    <a:bodyPr/>
                    <a:lstStyle/>
                    <a:p>
                      <a:r>
                        <a:rPr kumimoji="0" lang="am-ET" sz="2800" kern="1200" dirty="0" smtClean="0">
                          <a:solidFill>
                            <a:schemeClr val="dk1"/>
                          </a:solidFill>
                          <a:latin typeface="+mn-lt"/>
                          <a:ea typeface="+mn-ea"/>
                          <a:cs typeface="+mn-cs"/>
                        </a:rPr>
                        <a:t>እንግዲህ በክርስቶስ ኢየሱስ ላሉት </a:t>
                      </a:r>
                      <a:r>
                        <a:rPr kumimoji="0" lang="am-ET" sz="2800" strike="sngStrike" kern="1200" dirty="0" smtClean="0">
                          <a:solidFill>
                            <a:schemeClr val="dk1"/>
                          </a:solidFill>
                          <a:latin typeface="+mn-lt"/>
                          <a:ea typeface="+mn-ea"/>
                          <a:cs typeface="+mn-cs"/>
                        </a:rPr>
                        <a:t>እንደ ስጋ ፈቃድ ሳይሆን እንደ መንፈስ የሚሄዱ</a:t>
                      </a:r>
                      <a:r>
                        <a:rPr kumimoji="0" lang="am-ET" sz="2800" kern="1200" dirty="0" smtClean="0">
                          <a:solidFill>
                            <a:schemeClr val="dk1"/>
                          </a:solidFill>
                          <a:latin typeface="+mn-lt"/>
                          <a:ea typeface="+mn-ea"/>
                          <a:cs typeface="+mn-cs"/>
                        </a:rPr>
                        <a:t> አሁን ኵነኔ የለባቸውም።</a:t>
                      </a:r>
                      <a:br>
                        <a:rPr kumimoji="0" lang="am-ET" sz="2800" kern="1200" dirty="0" smtClean="0">
                          <a:solidFill>
                            <a:schemeClr val="dk1"/>
                          </a:solidFill>
                          <a:latin typeface="+mn-lt"/>
                          <a:ea typeface="+mn-ea"/>
                          <a:cs typeface="+mn-cs"/>
                        </a:rPr>
                      </a:br>
                      <a:endParaRPr lang="en-US" sz="2800" dirty="0"/>
                    </a:p>
                  </a:txBody>
                  <a:tcPr/>
                </a:tc>
              </a:tr>
            </a:tbl>
          </a:graphicData>
        </a:graphic>
      </p:graphicFrame>
    </p:spTree>
  </p:cSld>
  <p:clrMapOvr>
    <a:masterClrMapping/>
  </p:clrMapOvr>
  <p:transition spd="slow">
    <p:pull di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4000" b="1" dirty="0"/>
              <a:t>እነዚህ ጥቅሶችን ይመልከቱ</a:t>
            </a:r>
          </a:p>
          <a:p>
            <a:pPr algn="just">
              <a:buNone/>
            </a:pPr>
            <a:r>
              <a:rPr lang="am-ET" sz="3200" b="1" dirty="0"/>
              <a:t>ማርቆስ 7፡16 (አመት)*</a:t>
            </a:r>
          </a:p>
          <a:p>
            <a:pPr algn="just">
              <a:buNone/>
            </a:pPr>
            <a:r>
              <a:rPr lang="am-ET" sz="3200" b="1" dirty="0"/>
              <a:t>ዘፍጥረት 3፡</a:t>
            </a:r>
            <a:r>
              <a:rPr lang="en-US" sz="3200" b="1" dirty="0"/>
              <a:t>9</a:t>
            </a:r>
            <a:r>
              <a:rPr lang="am-ET" sz="3200" b="1" dirty="0"/>
              <a:t> (1962)*</a:t>
            </a:r>
          </a:p>
          <a:p>
            <a:pPr algn="just">
              <a:buNone/>
            </a:pPr>
            <a:r>
              <a:rPr lang="am-ET" sz="3200" b="1" dirty="0"/>
              <a:t>ሆሴ 11፡12 (1962)*	</a:t>
            </a:r>
          </a:p>
          <a:p>
            <a:pPr algn="just">
              <a:buNone/>
            </a:pPr>
            <a:endParaRPr lang="en-US" sz="3200" b="1" dirty="0"/>
          </a:p>
        </p:txBody>
      </p:sp>
    </p:spTree>
  </p:cSld>
  <p:clrMapOvr>
    <a:masterClrMapping/>
  </p:clrMapOvr>
  <p:transition spd="slow">
    <p:circl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838200"/>
            <a:ext cx="8991600" cy="5486400"/>
          </a:xfrm>
        </p:spPr>
        <p:txBody>
          <a:bodyPr>
            <a:normAutofit/>
          </a:bodyPr>
          <a:lstStyle/>
          <a:p>
            <a:endParaRPr lang="am-ET" sz="3200" b="1" dirty="0"/>
          </a:p>
          <a:p>
            <a:endParaRPr lang="am-ET" sz="3200" b="1" dirty="0"/>
          </a:p>
          <a:p>
            <a:endParaRPr lang="am-ET" sz="3200" b="1" dirty="0"/>
          </a:p>
          <a:p>
            <a:r>
              <a:rPr lang="am-ET" sz="3200" b="1" dirty="0"/>
              <a:t>የኢትዮጵያ መጽሐፍ ቅዱስ ማህበር ጀርባ ያሉት እነማን ናቸው?</a:t>
            </a:r>
            <a:endParaRPr lang="en-US" sz="3200" b="1" dirty="0"/>
          </a:p>
        </p:txBody>
      </p:sp>
    </p:spTree>
  </p:cSld>
  <p:clrMapOvr>
    <a:masterClrMapping/>
  </p:clrMapOvr>
  <p:transition spd="slow">
    <p:pull dir="d"/>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180667_137499752984546_1534949_n.jpg"/>
          <p:cNvPicPr>
            <a:picLocks noGrp="1" noChangeAspect="1"/>
          </p:cNvPicPr>
          <p:nvPr>
            <p:ph idx="1"/>
          </p:nvPr>
        </p:nvPicPr>
        <p:blipFill>
          <a:blip r:embed="rId2"/>
          <a:stretch>
            <a:fillRect/>
          </a:stretch>
        </p:blipFill>
        <p:spPr>
          <a:xfrm>
            <a:off x="1524000" y="0"/>
            <a:ext cx="5257800" cy="6858000"/>
          </a:xfrm>
        </p:spPr>
      </p:pic>
      <p:pic>
        <p:nvPicPr>
          <p:cNvPr id="5" name="Picture 4" descr="90314568-91-016-extraLarge.jpg"/>
          <p:cNvPicPr>
            <a:picLocks noChangeAspect="1"/>
          </p:cNvPicPr>
          <p:nvPr/>
        </p:nvPicPr>
        <p:blipFill>
          <a:blip r:embed="rId3"/>
          <a:stretch>
            <a:fillRect/>
          </a:stretch>
        </p:blipFill>
        <p:spPr>
          <a:xfrm>
            <a:off x="6781800" y="0"/>
            <a:ext cx="3886200" cy="6858000"/>
          </a:xfrm>
          <a:prstGeom prst="rect">
            <a:avLst/>
          </a:prstGeom>
        </p:spPr>
      </p:pic>
    </p:spTree>
  </p:cSld>
  <p:clrMapOvr>
    <a:masterClrMapping/>
  </p:clrMapOvr>
  <p:transition spd="slow">
    <p:split dir="in"/>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94066_212769035457617_1860031556_n.jpg"/>
          <p:cNvPicPr>
            <a:picLocks noGrp="1" noChangeAspect="1"/>
          </p:cNvPicPr>
          <p:nvPr>
            <p:ph idx="1"/>
          </p:nvPr>
        </p:nvPicPr>
        <p:blipFill>
          <a:blip r:embed="rId2"/>
          <a:stretch>
            <a:fillRect/>
          </a:stretch>
        </p:blipFill>
        <p:spPr>
          <a:xfrm>
            <a:off x="1524000" y="990600"/>
            <a:ext cx="8991600" cy="5867400"/>
          </a:xfrm>
        </p:spPr>
      </p:pic>
    </p:spTree>
  </p:cSld>
  <p:clrMapOvr>
    <a:masterClrMapping/>
  </p:clrMapOvr>
  <p:transition spd="slow">
    <p:cove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268941_178725072190765_1564526_n.jpg"/>
          <p:cNvPicPr>
            <a:picLocks noGrp="1" noChangeAspect="1"/>
          </p:cNvPicPr>
          <p:nvPr>
            <p:ph idx="1"/>
          </p:nvPr>
        </p:nvPicPr>
        <p:blipFill>
          <a:blip r:embed="rId2"/>
          <a:stretch>
            <a:fillRect/>
          </a:stretch>
        </p:blipFill>
        <p:spPr>
          <a:xfrm>
            <a:off x="1524000" y="914400"/>
            <a:ext cx="9144000" cy="5943600"/>
          </a:xfr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3tu3.jpg"/>
          <p:cNvPicPr>
            <a:picLocks noGrp="1" noChangeAspect="1"/>
          </p:cNvPicPr>
          <p:nvPr>
            <p:ph idx="1"/>
          </p:nvPr>
        </p:nvPicPr>
        <p:blipFill>
          <a:blip r:embed="rId2"/>
          <a:stretch>
            <a:fillRect/>
          </a:stretch>
        </p:blipFill>
        <p:spPr>
          <a:xfrm>
            <a:off x="1524000" y="762000"/>
            <a:ext cx="9144000" cy="6096000"/>
          </a:xfrm>
        </p:spPr>
      </p:pic>
    </p:spTree>
  </p:cSld>
  <p:clrMapOvr>
    <a:masterClrMapping/>
  </p:clrMapOvr>
  <p:transition spd="slow">
    <p:wipe dir="u"/>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90600"/>
            <a:ext cx="9144000" cy="5867400"/>
          </a:xfrm>
        </p:spPr>
        <p:txBody>
          <a:bodyPr>
            <a:normAutofit/>
          </a:bodyPr>
          <a:lstStyle/>
          <a:p>
            <a:r>
              <a:rPr lang="am-ET" sz="5400" dirty="0"/>
              <a:t>እየሱስም መልሶ፦ ሰው ከእግዚአብሔር አፍ በሚወጣ ቃል ሁሉ እንጂ በእንጀራ ብቻ አይኖርም ተብሎ ተጽፎአል አለው። ማቴ 4፡4 </a:t>
            </a:r>
            <a:endParaRPr lang="en-US" sz="5400" dirty="0"/>
          </a:p>
        </p:txBody>
      </p:sp>
    </p:spTree>
  </p:cSld>
  <p:clrMapOvr>
    <a:masterClrMapping/>
  </p:clrMapOvr>
  <p:transition spd="slow">
    <p:wheel spokes="3"/>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14400"/>
            <a:ext cx="9144000" cy="5943600"/>
          </a:xfrm>
        </p:spPr>
        <p:txBody>
          <a:bodyPr/>
          <a:lstStyle/>
          <a:p>
            <a:r>
              <a:rPr lang="am-ET" sz="4800" b="1" dirty="0"/>
              <a:t>የኢትዮጵያ መጽሐፍ ቅዱስ ማህበር 24 የቦርድ አባላት አሉት። ከ24 ውስጥ </a:t>
            </a:r>
            <a:r>
              <a:rPr lang="am-ET" sz="4800" b="1" i="1" dirty="0">
                <a:solidFill>
                  <a:srgbClr val="00B050"/>
                </a:solidFill>
              </a:rPr>
              <a:t>8ቱ</a:t>
            </a:r>
            <a:r>
              <a:rPr lang="am-ET" sz="4800" b="1" dirty="0"/>
              <a:t> </a:t>
            </a:r>
            <a:r>
              <a:rPr lang="am-ET" sz="4800" b="1" i="1" dirty="0">
                <a:solidFill>
                  <a:srgbClr val="00B050"/>
                </a:solidFill>
              </a:rPr>
              <a:t>ከኢትዮጵያ ኦርቶዶክስ ተዋህዶ ቤ\ክ</a:t>
            </a:r>
            <a:r>
              <a:rPr lang="am-ET" sz="4800" b="1" dirty="0"/>
              <a:t>፣ </a:t>
            </a:r>
            <a:r>
              <a:rPr lang="am-ET" sz="4800" b="1" i="1" dirty="0">
                <a:solidFill>
                  <a:srgbClr val="FFFF00"/>
                </a:solidFill>
              </a:rPr>
              <a:t>8ቱ ከኢትዮጵያ ካቶሊካዊት ቤ\ክ</a:t>
            </a:r>
            <a:r>
              <a:rPr lang="am-ET" sz="4800" b="1" dirty="0"/>
              <a:t>፣ </a:t>
            </a:r>
            <a:r>
              <a:rPr lang="am-ET" sz="4800" b="1" i="1" dirty="0">
                <a:solidFill>
                  <a:srgbClr val="FF0000"/>
                </a:solidFill>
              </a:rPr>
              <a:t>8ቱ ከኢቫንጄሊካል ቤ\ክ</a:t>
            </a:r>
            <a:r>
              <a:rPr lang="am-ET" sz="4800" b="1" dirty="0"/>
              <a:t> የተሰባሰቡ ናቸው።</a:t>
            </a:r>
          </a:p>
          <a:p>
            <a:pPr algn="r">
              <a:buNone/>
            </a:pPr>
            <a:r>
              <a:rPr lang="en-US" dirty="0" smtClean="0"/>
              <a:t>http://www.biblesociety.org/</a:t>
            </a:r>
            <a:endParaRPr lang="en-US" dirty="0"/>
          </a:p>
        </p:txBody>
      </p:sp>
    </p:spTree>
  </p:cSld>
  <p:clrMapOvr>
    <a:masterClrMapping/>
  </p:clrMapOvr>
  <p:transition spd="slow">
    <p:strips dir="ru"/>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90600"/>
            <a:ext cx="9144000" cy="5867400"/>
          </a:xfrm>
        </p:spPr>
        <p:txBody>
          <a:bodyPr/>
          <a:lstStyle/>
          <a:p>
            <a:pPr>
              <a:buNone/>
            </a:pPr>
            <a:r>
              <a:rPr lang="am-ET" dirty="0" smtClean="0"/>
              <a:t>	</a:t>
            </a:r>
          </a:p>
          <a:p>
            <a:pPr>
              <a:buNone/>
            </a:pPr>
            <a:r>
              <a:rPr lang="am-ET" dirty="0" smtClean="0"/>
              <a:t>	</a:t>
            </a:r>
            <a:r>
              <a:rPr lang="am-ET" sz="4000" b="1" dirty="0"/>
              <a:t>መጽሐፍ ቅዱስ የእግዚአብሔር መንፈስ ያለበት መጽሐፍ ነው። ስለ ዩኒቨርስ አፈጣጠር እና አፈጻጸማቸው የሚገልጽ ብቸኛው መጽሐፍ ነው። እስቲ ሁላችን መጽሐፍ ቅዱሶቻችንን ከድሮ በተለየ ሁኔታ እናንብብ ይህንን ብናደርግ ለህይወታችን ሰላምና እረፍትን እናገኛለን።</a:t>
            </a:r>
            <a:endParaRPr lang="am-ET" b="1" dirty="0" smtClean="0"/>
          </a:p>
          <a:p>
            <a:pPr>
              <a:buNone/>
            </a:pPr>
            <a:endParaRPr lang="en-US" dirty="0"/>
          </a:p>
        </p:txBody>
      </p:sp>
    </p:spTree>
  </p:cSld>
  <p:clrMapOvr>
    <a:masterClrMapping/>
  </p:clrMapOvr>
  <p:transition spd="slow">
    <p:pull dir="d"/>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14400"/>
            <a:ext cx="9144000" cy="5791200"/>
          </a:xfrm>
        </p:spPr>
        <p:txBody>
          <a:bodyPr>
            <a:normAutofit/>
          </a:bodyPr>
          <a:lstStyle/>
          <a:p>
            <a:pPr>
              <a:buNone/>
            </a:pPr>
            <a:r>
              <a:rPr lang="en-US" sz="4300" b="1" dirty="0"/>
              <a:t>	</a:t>
            </a:r>
            <a:r>
              <a:rPr lang="am-ET" sz="4300" b="1" dirty="0"/>
              <a:t>የተደበቀ ሀብት ያለበት የእውነት ማሳ ገዝተናል። የእውነት ሀብት ዝም ብሎ መሬት ላይ አይወድቅም። </a:t>
            </a:r>
            <a:r>
              <a:rPr lang="am-ET" sz="4300" b="1" i="1" u="sng" dirty="0">
                <a:solidFill>
                  <a:srgbClr val="FFFF00"/>
                </a:solidFill>
              </a:rPr>
              <a:t>መቆፈር አለባችሁ</a:t>
            </a:r>
            <a:r>
              <a:rPr lang="am-ET" sz="4300" b="1" dirty="0">
                <a:solidFill>
                  <a:srgbClr val="FFFF00"/>
                </a:solidFill>
              </a:rPr>
              <a:t>። </a:t>
            </a:r>
            <a:r>
              <a:rPr lang="am-ET" sz="4300" b="1" i="1" u="sng" dirty="0">
                <a:solidFill>
                  <a:srgbClr val="FFFF00"/>
                </a:solidFill>
              </a:rPr>
              <a:t>መጽሐፍ ቅዱሶቻችሁን አንሱ አንቀጽ በአንቀጽና ጥቅስ በጥቅስ አወዳድሩ ከዚያም የእውነትን ዕንቁ ታገኛላችሁ። </a:t>
            </a:r>
            <a:r>
              <a:rPr lang="en-US" sz="4300" b="1" dirty="0"/>
              <a:t>{RH, April 16, 1889 par. 5} </a:t>
            </a:r>
          </a:p>
          <a:p>
            <a:pPr>
              <a:buNone/>
            </a:pPr>
            <a:endParaRPr lang="am-ET" sz="4300" b="1" dirty="0"/>
          </a:p>
          <a:p>
            <a:pPr>
              <a:buNone/>
            </a:pPr>
            <a:endParaRPr lang="am-ET" sz="4300" b="1" dirty="0"/>
          </a:p>
        </p:txBody>
      </p:sp>
    </p:spTree>
  </p:cSld>
  <p:clrMapOvr>
    <a:masterClrMapping/>
  </p:clrMapOvr>
  <p:transition spd="slow">
    <p:plus/>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990600"/>
            <a:ext cx="9144000" cy="5867400"/>
          </a:xfrm>
        </p:spPr>
        <p:txBody>
          <a:bodyPr/>
          <a:lstStyle/>
          <a:p>
            <a:endParaRPr lang="am-ET" dirty="0" smtClean="0"/>
          </a:p>
          <a:p>
            <a:pPr>
              <a:buNone/>
            </a:pPr>
            <a:r>
              <a:rPr lang="am-ET" sz="5400" dirty="0"/>
              <a:t>ጌታ ይባርካችሁ</a:t>
            </a:r>
          </a:p>
          <a:p>
            <a:pPr>
              <a:buNone/>
            </a:pPr>
            <a:endParaRPr lang="en-US" dirty="0"/>
          </a:p>
        </p:txBody>
      </p:sp>
      <p:sp>
        <p:nvSpPr>
          <p:cNvPr id="4" name="Smiley Face 3"/>
          <p:cNvSpPr/>
          <p:nvPr/>
        </p:nvSpPr>
        <p:spPr>
          <a:xfrm>
            <a:off x="3352800" y="2286000"/>
            <a:ext cx="6172200" cy="4191000"/>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iterate type="lt">
                                    <p:tmPct val="10000"/>
                                  </p:iterate>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0"/>
                                        <p:tgtEl>
                                          <p:spTgt spid="3">
                                            <p:txEl>
                                              <p:pRg st="1" end="1"/>
                                            </p:txEl>
                                          </p:spTgt>
                                        </p:tgtEl>
                                      </p:cBhvr>
                                    </p:animEffect>
                                    <p:anim calcmode="lin" valueType="num">
                                      <p:cBhvr>
                                        <p:cTn id="8" dur="5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9" dur="5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par>
                          <p:cTn id="10" fill="hold">
                            <p:stCondLst>
                              <p:cond delay="8500"/>
                            </p:stCondLst>
                            <p:childTnLst>
                              <p:par>
                                <p:cTn id="11" presetID="55" presetClass="entr" presetSubtype="0" fill="hold" grpId="2"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1000" fill="hold"/>
                                        <p:tgtEl>
                                          <p:spTgt spid="4"/>
                                        </p:tgtEl>
                                        <p:attrNameLst>
                                          <p:attrName>ppt_w</p:attrName>
                                        </p:attrNameLst>
                                      </p:cBhvr>
                                      <p:tavLst>
                                        <p:tav tm="0">
                                          <p:val>
                                            <p:strVal val="#ppt_w*0.70"/>
                                          </p:val>
                                        </p:tav>
                                        <p:tav tm="100000">
                                          <p:val>
                                            <p:strVal val="#ppt_w"/>
                                          </p:val>
                                        </p:tav>
                                      </p:tavLst>
                                    </p:anim>
                                    <p:anim calcmode="lin" valueType="num">
                                      <p:cBhvr>
                                        <p:cTn id="14" dur="1000" fill="hold"/>
                                        <p:tgtEl>
                                          <p:spTgt spid="4"/>
                                        </p:tgtEl>
                                        <p:attrNameLst>
                                          <p:attrName>ppt_h</p:attrName>
                                        </p:attrNameLst>
                                      </p:cBhvr>
                                      <p:tavLst>
                                        <p:tav tm="0">
                                          <p:val>
                                            <p:strVal val="#ppt_h"/>
                                          </p:val>
                                        </p:tav>
                                        <p:tav tm="100000">
                                          <p:val>
                                            <p:strVal val="#ppt_h"/>
                                          </p:val>
                                        </p:tav>
                                      </p:tavLst>
                                    </p:anim>
                                    <p:animEffect transition="in" filter="fade">
                                      <p:cBhvr>
                                        <p:cTn id="15"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2"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838200"/>
            <a:ext cx="9144000" cy="6019800"/>
          </a:xfrm>
        </p:spPr>
        <p:txBody>
          <a:bodyPr>
            <a:normAutofit/>
          </a:bodyPr>
          <a:lstStyle/>
          <a:p>
            <a:pPr algn="ctr">
              <a:buNone/>
            </a:pPr>
            <a:endParaRPr lang="am-ET" sz="3200" b="1" dirty="0"/>
          </a:p>
          <a:p>
            <a:pPr algn="ctr">
              <a:buNone/>
            </a:pPr>
            <a:endParaRPr lang="am-ET" sz="3200" b="1" dirty="0"/>
          </a:p>
          <a:p>
            <a:pPr algn="ctr">
              <a:buNone/>
            </a:pPr>
            <a:endParaRPr lang="am-ET" sz="3200" b="1" dirty="0"/>
          </a:p>
          <a:p>
            <a:pPr algn="ctr">
              <a:buNone/>
            </a:pPr>
            <a:r>
              <a:rPr lang="am-ET" sz="3200" b="1" dirty="0">
                <a:hlinkClick r:id="rId2" action="ppaction://hlinkfile"/>
              </a:rPr>
              <a:t>የኢትዮጵያ መጽሐፍ ቅዱስ ማህበር ድህረ-ገጽ ይህን ይመስላል</a:t>
            </a:r>
            <a:endParaRPr lang="en-US" sz="3200" b="1" dirty="0"/>
          </a:p>
        </p:txBody>
      </p:sp>
    </p:spTree>
  </p:cSld>
  <p:clrMapOvr>
    <a:masterClrMapping/>
  </p:clrMapOvr>
  <p:transition>
    <p:zoom dir="in"/>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numCol="1">
            <a:normAutofit/>
          </a:bodyPr>
          <a:lstStyle/>
          <a:p>
            <a:pPr algn="ctr">
              <a:buNone/>
            </a:pPr>
            <a:r>
              <a:rPr lang="en-US" sz="4000" b="1" dirty="0"/>
              <a:t>2</a:t>
            </a:r>
            <a:r>
              <a:rPr lang="am-ET" sz="4000" b="1" dirty="0"/>
              <a:t>ሳሙ 21፡19</a:t>
            </a:r>
          </a:p>
          <a:p>
            <a:pPr>
              <a:buNone/>
            </a:pPr>
            <a:endParaRPr lang="am-ET" sz="4000" b="1" dirty="0"/>
          </a:p>
          <a:p>
            <a:pPr>
              <a:buNone/>
            </a:pPr>
            <a:endParaRPr lang="en-US" sz="4000" b="1" dirty="0"/>
          </a:p>
        </p:txBody>
      </p:sp>
      <p:graphicFrame>
        <p:nvGraphicFramePr>
          <p:cNvPr id="4" name="Table 3"/>
          <p:cNvGraphicFramePr>
            <a:graphicFrameLocks noGrp="1"/>
          </p:cNvGraphicFramePr>
          <p:nvPr/>
        </p:nvGraphicFramePr>
        <p:xfrm>
          <a:off x="1828800" y="609600"/>
          <a:ext cx="8610600" cy="6019800"/>
        </p:xfrm>
        <a:graphic>
          <a:graphicData uri="http://schemas.openxmlformats.org/drawingml/2006/table">
            <a:tbl>
              <a:tblPr firstRow="1" bandRow="1">
                <a:tableStyleId>{5C22544A-7EE6-4342-B048-85BDC9FD1C3A}</a:tableStyleId>
              </a:tblPr>
              <a:tblGrid>
                <a:gridCol w="2207083"/>
                <a:gridCol w="1955398"/>
                <a:gridCol w="2030883"/>
                <a:gridCol w="2417236"/>
              </a:tblGrid>
              <a:tr h="1157654">
                <a:tc>
                  <a:txBody>
                    <a:bodyPr/>
                    <a:lstStyle/>
                    <a:p>
                      <a:r>
                        <a:rPr lang="am-ET" sz="3200" dirty="0" smtClean="0"/>
                        <a:t>1962 ዓ.ም ትርጉም</a:t>
                      </a:r>
                      <a:endParaRPr lang="en-US" sz="3200" dirty="0"/>
                    </a:p>
                  </a:txBody>
                  <a:tcPr/>
                </a:tc>
                <a:tc gridSpan="2">
                  <a:txBody>
                    <a:bodyPr/>
                    <a:lstStyle/>
                    <a:p>
                      <a:r>
                        <a:rPr lang="en-US" sz="3200" dirty="0" smtClean="0"/>
                        <a:t>KJV</a:t>
                      </a:r>
                      <a:r>
                        <a:rPr lang="en-US" sz="3200" baseline="0" dirty="0" smtClean="0"/>
                        <a:t> </a:t>
                      </a:r>
                      <a:r>
                        <a:rPr lang="am-ET" sz="3200" dirty="0" smtClean="0"/>
                        <a:t>ትርጉም</a:t>
                      </a:r>
                      <a:endParaRPr lang="en-US" sz="3200" dirty="0"/>
                    </a:p>
                  </a:txBody>
                  <a:tcPr/>
                </a:tc>
                <a:tc hMerge="1">
                  <a:txBody>
                    <a:bodyPr/>
                    <a:lstStyle/>
                    <a:p>
                      <a:endParaRPr lang="en-US" sz="3200" dirty="0"/>
                    </a:p>
                  </a:txBody>
                  <a:tcPr/>
                </a:tc>
                <a:tc>
                  <a:txBody>
                    <a:bodyPr/>
                    <a:lstStyle/>
                    <a:p>
                      <a:r>
                        <a:rPr lang="am-ET" sz="3200" dirty="0" smtClean="0"/>
                        <a:t>አዲሱ መደበኛ ትርጉም</a:t>
                      </a:r>
                      <a:endParaRPr lang="en-US" sz="3200" dirty="0"/>
                    </a:p>
                  </a:txBody>
                  <a:tcPr/>
                </a:tc>
              </a:tr>
              <a:tr h="4862146">
                <a:tc>
                  <a:txBody>
                    <a:bodyPr/>
                    <a:lstStyle/>
                    <a:p>
                      <a:r>
                        <a:rPr kumimoji="0" lang="am-ET" sz="2400" b="1" kern="1200" dirty="0" smtClean="0">
                          <a:solidFill>
                            <a:schemeClr val="dk1"/>
                          </a:solidFill>
                          <a:latin typeface="+mn-lt"/>
                          <a:ea typeface="+mn-ea"/>
                          <a:cs typeface="+mn-cs"/>
                        </a:rPr>
                        <a:t>ደግሞም በጎብ ላይ ከፍልስጥኤማውያን ጋር ሰልፍ ነበረ የቤተ ልሔማዊውም የየዓሬኦርጊም ልጅ ኤልያናን የጦሩ የቦ እንደ ሸማኔ መጠቅለያ የነበረውን የጌት ሰው </a:t>
                      </a:r>
                      <a:r>
                        <a:rPr kumimoji="0" lang="am-ET" sz="2400" b="1" i="1" kern="1200" dirty="0" smtClean="0">
                          <a:solidFill>
                            <a:srgbClr val="FF0000"/>
                          </a:solidFill>
                          <a:latin typeface="+mn-lt"/>
                          <a:ea typeface="+mn-ea"/>
                          <a:cs typeface="+mn-cs"/>
                        </a:rPr>
                        <a:t>ጎልያድን ገደለ።</a:t>
                      </a:r>
                      <a:endParaRPr lang="en-US" sz="2400" b="1" i="1" dirty="0">
                        <a:solidFill>
                          <a:srgbClr val="FF0000"/>
                        </a:solidFill>
                      </a:endParaRPr>
                    </a:p>
                  </a:txBody>
                  <a:tcPr/>
                </a:tc>
                <a:tc>
                  <a:txBody>
                    <a:bodyPr/>
                    <a:lstStyle/>
                    <a:p>
                      <a:r>
                        <a:rPr kumimoji="0" lang="en-US" sz="1800" kern="1200" dirty="0" smtClean="0">
                          <a:solidFill>
                            <a:schemeClr val="dk1"/>
                          </a:solidFill>
                          <a:latin typeface="+mn-lt"/>
                          <a:ea typeface="+mn-ea"/>
                          <a:cs typeface="+mn-cs"/>
                        </a:rPr>
                        <a:t>And there was again a battle in Gob with the Philistines, where Elhanan the son of </a:t>
                      </a:r>
                      <a:r>
                        <a:rPr kumimoji="0" lang="en-US" sz="1800" kern="1200" dirty="0" err="1" smtClean="0">
                          <a:solidFill>
                            <a:schemeClr val="dk1"/>
                          </a:solidFill>
                          <a:latin typeface="+mn-lt"/>
                          <a:ea typeface="+mn-ea"/>
                          <a:cs typeface="+mn-cs"/>
                        </a:rPr>
                        <a:t>Jaare–oregim</a:t>
                      </a:r>
                      <a:r>
                        <a:rPr kumimoji="0" lang="en-US" sz="1800" kern="1200" dirty="0" smtClean="0">
                          <a:solidFill>
                            <a:schemeClr val="dk1"/>
                          </a:solidFill>
                          <a:latin typeface="+mn-lt"/>
                          <a:ea typeface="+mn-ea"/>
                          <a:cs typeface="+mn-cs"/>
                        </a:rPr>
                        <a:t>, a Beth–</a:t>
                      </a:r>
                      <a:r>
                        <a:rPr kumimoji="0" lang="en-US" sz="1800" kern="1200" dirty="0" err="1" smtClean="0">
                          <a:solidFill>
                            <a:schemeClr val="dk1"/>
                          </a:solidFill>
                          <a:latin typeface="+mn-lt"/>
                          <a:ea typeface="+mn-ea"/>
                          <a:cs typeface="+mn-cs"/>
                        </a:rPr>
                        <a:t>lehemite</a:t>
                      </a:r>
                      <a:r>
                        <a:rPr kumimoji="0" lang="en-US" sz="1800" kern="1200" dirty="0" smtClean="0">
                          <a:solidFill>
                            <a:schemeClr val="dk1"/>
                          </a:solidFill>
                          <a:latin typeface="+mn-lt"/>
                          <a:ea typeface="+mn-ea"/>
                          <a:cs typeface="+mn-cs"/>
                        </a:rPr>
                        <a:t>, slew </a:t>
                      </a:r>
                      <a:r>
                        <a:rPr kumimoji="0" lang="en-US" sz="1800" b="1" i="1" kern="1200" dirty="0" smtClean="0">
                          <a:solidFill>
                            <a:srgbClr val="00B050"/>
                          </a:solidFill>
                          <a:latin typeface="+mn-lt"/>
                          <a:ea typeface="+mn-ea"/>
                          <a:cs typeface="+mn-cs"/>
                        </a:rPr>
                        <a:t>the brother of Goliath the </a:t>
                      </a:r>
                      <a:r>
                        <a:rPr kumimoji="0" lang="en-US" sz="1800" kern="1200" dirty="0" err="1" smtClean="0">
                          <a:solidFill>
                            <a:schemeClr val="dk1"/>
                          </a:solidFill>
                          <a:latin typeface="+mn-lt"/>
                          <a:ea typeface="+mn-ea"/>
                          <a:cs typeface="+mn-cs"/>
                        </a:rPr>
                        <a:t>Gittite</a:t>
                      </a:r>
                      <a:r>
                        <a:rPr kumimoji="0" lang="en-US" sz="1800" kern="1200" dirty="0" smtClean="0">
                          <a:solidFill>
                            <a:schemeClr val="dk1"/>
                          </a:solidFill>
                          <a:latin typeface="+mn-lt"/>
                          <a:ea typeface="+mn-ea"/>
                          <a:cs typeface="+mn-cs"/>
                        </a:rPr>
                        <a:t>, the staff of whose spear was like a weaver's beam.</a:t>
                      </a:r>
                      <a:br>
                        <a:rPr kumimoji="0" lang="en-US" sz="1800" kern="1200" dirty="0" smtClean="0">
                          <a:solidFill>
                            <a:schemeClr val="dk1"/>
                          </a:solidFill>
                          <a:latin typeface="+mn-lt"/>
                          <a:ea typeface="+mn-ea"/>
                          <a:cs typeface="+mn-cs"/>
                        </a:rPr>
                      </a:b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400" b="1" kern="1200" dirty="0" smtClean="0">
                          <a:solidFill>
                            <a:schemeClr val="dk1"/>
                          </a:solidFill>
                          <a:latin typeface="+mn-lt"/>
                          <a:ea typeface="+mn-ea"/>
                          <a:cs typeface="+mn-cs"/>
                        </a:rPr>
                        <a:t>ደግሞም በጎብ ላይ ከፍልስጥኤማውያን ጋር ሰልፍ ነበረ የቤተ ልሔማዊውም የየዓሬኦርጊም ልጅ ኤልያናን የጦሩ ዘንግ እንደ ሸማኔ መጠቅለያ የነበረውን የጌት ሰው </a:t>
                      </a:r>
                      <a:r>
                        <a:rPr kumimoji="0" lang="am-ET" sz="2400" b="1" i="1" kern="1200" dirty="0" smtClean="0">
                          <a:solidFill>
                            <a:srgbClr val="FF0000"/>
                          </a:solidFill>
                          <a:latin typeface="+mn-lt"/>
                          <a:ea typeface="+mn-ea"/>
                          <a:cs typeface="+mn-cs"/>
                        </a:rPr>
                        <a:t>የጎልያድን  ወንድም ገደለ።</a:t>
                      </a:r>
                      <a:endParaRPr lang="en-US" sz="2400" b="1" i="1" dirty="0" smtClean="0">
                        <a:solidFill>
                          <a:srgbClr val="FF0000"/>
                        </a:solidFill>
                      </a:endParaRPr>
                    </a:p>
                    <a:p>
                      <a:endParaRPr lang="en-U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2600" b="1" kern="1200" dirty="0" smtClean="0">
                          <a:solidFill>
                            <a:schemeClr val="dk1"/>
                          </a:solidFill>
                          <a:latin typeface="+mn-lt"/>
                          <a:ea typeface="+mn-ea"/>
                          <a:cs typeface="+mn-cs"/>
                        </a:rPr>
                        <a:t>ጎብ ላይ ከፍልስጥኤማውያን ጋር በተደረገ ጦርነት የቤተ ልሔሙ የየዓሬኦርጊም ልጅ ኤልያናን፣ የጦሩ ዘንግ እንደ መጠቅለያ የሆነውን የጌት ሰው </a:t>
                      </a:r>
                      <a:r>
                        <a:rPr kumimoji="0" lang="am-ET" sz="2600" b="1" i="1" kern="1200" dirty="0" smtClean="0">
                          <a:solidFill>
                            <a:srgbClr val="FF0000"/>
                          </a:solidFill>
                          <a:latin typeface="+mn-lt"/>
                          <a:ea typeface="+mn-ea"/>
                          <a:cs typeface="+mn-cs"/>
                        </a:rPr>
                        <a:t>ጎልያድን ገደለ።</a:t>
                      </a:r>
                      <a:endParaRPr lang="en-US" sz="2600" b="1" i="1" dirty="0" smtClean="0">
                        <a:solidFill>
                          <a:srgbClr val="FF0000"/>
                        </a:solidFill>
                      </a:endParaRPr>
                    </a:p>
                    <a:p>
                      <a:endParaRPr lang="en-US" sz="2600" dirty="0"/>
                    </a:p>
                  </a:txBody>
                  <a:tcPr/>
                </a:tc>
              </a:tr>
            </a:tbl>
          </a:graphicData>
        </a:graphic>
      </p:graphicFrame>
    </p:spTree>
  </p:cSld>
  <p:clrMapOvr>
    <a:masterClrMapping/>
  </p:clrMapOvr>
  <p:transition spd="slow">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4400" b="1" dirty="0"/>
              <a:t>2ሳሙ 23፡5</a:t>
            </a:r>
          </a:p>
          <a:p>
            <a:pPr>
              <a:buNone/>
            </a:pPr>
            <a:endParaRPr lang="am-ET" sz="4400" b="1" dirty="0"/>
          </a:p>
        </p:txBody>
      </p:sp>
      <p:graphicFrame>
        <p:nvGraphicFramePr>
          <p:cNvPr id="4" name="Table 3"/>
          <p:cNvGraphicFramePr>
            <a:graphicFrameLocks noGrp="1"/>
          </p:cNvGraphicFramePr>
          <p:nvPr/>
        </p:nvGraphicFramePr>
        <p:xfrm>
          <a:off x="1524000" y="609600"/>
          <a:ext cx="8763000" cy="6035040"/>
        </p:xfrm>
        <a:graphic>
          <a:graphicData uri="http://schemas.openxmlformats.org/drawingml/2006/table">
            <a:tbl>
              <a:tblPr firstRow="1" bandRow="1">
                <a:tableStyleId>{5C22544A-7EE6-4342-B048-85BDC9FD1C3A}</a:tableStyleId>
              </a:tblPr>
              <a:tblGrid>
                <a:gridCol w="2190750"/>
                <a:gridCol w="2190750"/>
                <a:gridCol w="2190750"/>
                <a:gridCol w="2190750"/>
              </a:tblGrid>
              <a:tr h="10668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b="1" kern="1200" dirty="0" smtClean="0">
                          <a:solidFill>
                            <a:schemeClr val="lt1"/>
                          </a:solidFill>
                          <a:latin typeface="+mn-lt"/>
                          <a:ea typeface="+mn-ea"/>
                          <a:cs typeface="+mn-cs"/>
                        </a:rPr>
                        <a:t>1962 ዓ.ም ትርጉም</a:t>
                      </a:r>
                      <a:endParaRPr kumimoji="0" lang="en-US" sz="3200" b="1" kern="1200" dirty="0" smtClean="0">
                        <a:solidFill>
                          <a:schemeClr val="lt1"/>
                        </a:solidFill>
                        <a:latin typeface="+mn-lt"/>
                        <a:ea typeface="+mn-ea"/>
                        <a:cs typeface="+mn-cs"/>
                      </a:endParaRPr>
                    </a:p>
                    <a:p>
                      <a:pPr marL="0" algn="l" rtl="0" eaLnBrk="1" latinLnBrk="0" hangingPunct="1"/>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b="1" kern="1200" dirty="0" smtClean="0">
                          <a:solidFill>
                            <a:schemeClr val="lt1"/>
                          </a:solidFill>
                          <a:latin typeface="+mn-lt"/>
                          <a:ea typeface="+mn-ea"/>
                          <a:cs typeface="+mn-cs"/>
                        </a:rPr>
                        <a:t>KJV </a:t>
                      </a:r>
                      <a:r>
                        <a:rPr kumimoji="0" lang="am-ET" sz="3200" b="1" kern="1200" dirty="0" smtClean="0">
                          <a:solidFill>
                            <a:schemeClr val="lt1"/>
                          </a:solidFill>
                          <a:latin typeface="+mn-lt"/>
                          <a:ea typeface="+mn-ea"/>
                          <a:cs typeface="+mn-cs"/>
                        </a:rPr>
                        <a:t>ትርጉም</a:t>
                      </a:r>
                      <a:endParaRPr kumimoji="0" lang="en-US" sz="3200" b="1" kern="1200" dirty="0" smtClean="0">
                        <a:solidFill>
                          <a:schemeClr val="lt1"/>
                        </a:solidFill>
                        <a:latin typeface="+mn-lt"/>
                        <a:ea typeface="+mn-ea"/>
                        <a:cs typeface="+mn-cs"/>
                      </a:endParaRPr>
                    </a:p>
                    <a:p>
                      <a:pPr marL="0" algn="ctr" rtl="0" eaLnBrk="1" latinLnBrk="0" hangingPunct="1"/>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b="1" kern="1200" dirty="0" smtClean="0">
                          <a:solidFill>
                            <a:schemeClr val="lt1"/>
                          </a:solidFill>
                          <a:latin typeface="+mn-lt"/>
                          <a:ea typeface="+mn-ea"/>
                          <a:cs typeface="+mn-cs"/>
                        </a:rPr>
                        <a:t>አዲሱ መደበኛ ትርጉም</a:t>
                      </a:r>
                      <a:endParaRPr kumimoji="0" lang="en-US" sz="3200" b="1" kern="1200" dirty="0" smtClean="0">
                        <a:solidFill>
                          <a:schemeClr val="lt1"/>
                        </a:solidFill>
                        <a:latin typeface="+mn-lt"/>
                        <a:ea typeface="+mn-ea"/>
                        <a:cs typeface="+mn-cs"/>
                      </a:endParaRPr>
                    </a:p>
                    <a:p>
                      <a:endParaRPr lang="en-US" sz="2800" dirty="0"/>
                    </a:p>
                  </a:txBody>
                  <a:tcPr/>
                </a:tc>
              </a:tr>
              <a:tr h="4412673">
                <a:tc>
                  <a:txBody>
                    <a:bodyPr/>
                    <a:lstStyle/>
                    <a:p>
                      <a:r>
                        <a:rPr kumimoji="0" lang="am-ET" sz="2400" kern="1200" dirty="0" smtClean="0">
                          <a:solidFill>
                            <a:schemeClr val="dk1"/>
                          </a:solidFill>
                          <a:latin typeface="+mn-lt"/>
                          <a:ea typeface="+mn-ea"/>
                          <a:cs typeface="+mn-cs"/>
                        </a:rPr>
                        <a:t>በውኑ ቤቴ </a:t>
                      </a:r>
                      <a:r>
                        <a:rPr kumimoji="0" lang="am-ET" sz="2400" b="1" i="1" kern="1200" dirty="0" smtClean="0">
                          <a:solidFill>
                            <a:srgbClr val="FF0000"/>
                          </a:solidFill>
                          <a:latin typeface="+mn-lt"/>
                          <a:ea typeface="+mn-ea"/>
                          <a:cs typeface="+mn-cs"/>
                        </a:rPr>
                        <a:t>በእግዚአብሔር ዘንድ እንዲሁ </a:t>
                      </a:r>
                      <a:r>
                        <a:rPr kumimoji="0" lang="am-ET" sz="2400" kern="1200" dirty="0" smtClean="0">
                          <a:solidFill>
                            <a:schemeClr val="dk1"/>
                          </a:solidFill>
                          <a:latin typeface="+mn-lt"/>
                          <a:ea typeface="+mn-ea"/>
                          <a:cs typeface="+mn-cs"/>
                        </a:rPr>
                        <a:t>አይደለምን? ከእኔም ጋር በሁሉ ነገር ቅንና ጽኑ የሆነውን የዘላለም ቃል ኪዳን አድርጎአል መድኃኒቴንና ፈቃዴን ሁሉ ያበቅላል።</a:t>
                      </a:r>
                      <a:br>
                        <a:rPr kumimoji="0" lang="am-ET" sz="2400" kern="1200" dirty="0" smtClean="0">
                          <a:solidFill>
                            <a:schemeClr val="dk1"/>
                          </a:solidFill>
                          <a:latin typeface="+mn-lt"/>
                          <a:ea typeface="+mn-ea"/>
                          <a:cs typeface="+mn-cs"/>
                        </a:rPr>
                      </a:br>
                      <a:endParaRPr lang="en-US" sz="2400" dirty="0"/>
                    </a:p>
                  </a:txBody>
                  <a:tcPr/>
                </a:tc>
                <a:tc>
                  <a:txBody>
                    <a:bodyPr/>
                    <a:lstStyle/>
                    <a:p>
                      <a:r>
                        <a:rPr kumimoji="0" lang="en-US" sz="2000" b="1" i="1" kern="1200" dirty="0" smtClean="0">
                          <a:solidFill>
                            <a:srgbClr val="00B050"/>
                          </a:solidFill>
                          <a:latin typeface="+mn-lt"/>
                          <a:ea typeface="+mn-ea"/>
                          <a:cs typeface="+mn-cs"/>
                        </a:rPr>
                        <a:t>Although my house be not so with God; </a:t>
                      </a:r>
                      <a:r>
                        <a:rPr kumimoji="0" lang="en-US" sz="2000" kern="1200" dirty="0" smtClean="0">
                          <a:solidFill>
                            <a:schemeClr val="dk1"/>
                          </a:solidFill>
                          <a:latin typeface="+mn-lt"/>
                          <a:ea typeface="+mn-ea"/>
                          <a:cs typeface="+mn-cs"/>
                        </a:rPr>
                        <a:t>yet he hath made with me an everlasting covenant, ordered in all things, and sure: for this is all my salvation, and all my desire, although he make it not to grow.</a:t>
                      </a:r>
                      <a:endParaRPr lang="en-US" sz="2000" dirty="0"/>
                    </a:p>
                  </a:txBody>
                  <a:tcPr/>
                </a:tc>
                <a:tc>
                  <a:txBody>
                    <a:bodyPr/>
                    <a:lstStyle/>
                    <a:p>
                      <a:r>
                        <a:rPr lang="am-ET" sz="2400" b="1" i="1" dirty="0" smtClean="0">
                          <a:solidFill>
                            <a:srgbClr val="FF0000"/>
                          </a:solidFill>
                        </a:rPr>
                        <a:t>ምንም እንኳን ቤቴ በእግዚአብሔር ዘንድ ባይሆንም  </a:t>
                      </a:r>
                      <a:r>
                        <a:rPr lang="am-ET" sz="2400" dirty="0" smtClean="0"/>
                        <a:t>እሱ ግን በዘላለማዊ ቃል-ኪዳን ፈጠረኝ፣ በሁሉም ነገር ላይ ሾመኝ ምንም እንኳን እሱ እንዲያድግ ባያደርግም በእውነት ይህ ሁሉ የእኔ ምኞትና መዳኔ ነው።</a:t>
                      </a:r>
                      <a:endParaRPr lang="en-US" sz="2400" dirty="0"/>
                    </a:p>
                  </a:txBody>
                  <a:tcPr/>
                </a:tc>
                <a:tc>
                  <a:txBody>
                    <a:bodyPr/>
                    <a:lstStyle/>
                    <a:p>
                      <a:r>
                        <a:rPr lang="am-ET" sz="2200" b="1" i="1" dirty="0" smtClean="0">
                          <a:solidFill>
                            <a:srgbClr val="FF0000"/>
                          </a:solidFill>
                        </a:rPr>
                        <a:t>የእኔስ ቤት በእግዚአብሔር ትክክል አይደለምን? </a:t>
                      </a:r>
                      <a:r>
                        <a:rPr lang="am-ET" sz="2200" dirty="0" smtClean="0"/>
                        <a:t>ሁሉንም ነገር አዘጋጅቶና ጠብቆ፣ ከእኔ ጋር ዘላለማዊ ኪዳን ያደረገ አይደለምን? ድነቴን ከፍጻሜ የሚያደርሰው መሻቴን</a:t>
                      </a:r>
                      <a:r>
                        <a:rPr lang="am-ET" sz="2200" baseline="0" dirty="0" smtClean="0"/>
                        <a:t> ሁሉ የሚሰጠኝ እርሱ አይደለምን?</a:t>
                      </a:r>
                      <a:endParaRPr lang="en-US" sz="2200" dirty="0"/>
                    </a:p>
                  </a:txBody>
                  <a:tcPr/>
                </a:tc>
              </a:tr>
            </a:tbl>
          </a:graphicData>
        </a:graphic>
      </p:graphicFrame>
    </p:spTree>
  </p:cSld>
  <p:clrMapOvr>
    <a:masterClrMapping/>
  </p:clrMapOvr>
  <p:transition spd="slow">
    <p:zo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0" y="0"/>
            <a:ext cx="9144000" cy="6858000"/>
          </a:xfrm>
        </p:spPr>
        <p:txBody>
          <a:bodyPr>
            <a:normAutofit/>
          </a:bodyPr>
          <a:lstStyle/>
          <a:p>
            <a:pPr algn="ctr">
              <a:buNone/>
            </a:pPr>
            <a:r>
              <a:rPr lang="am-ET" sz="3600" b="1" dirty="0"/>
              <a:t>ሆሴዕ 11፡12</a:t>
            </a:r>
          </a:p>
          <a:p>
            <a:pPr>
              <a:buNone/>
            </a:pPr>
            <a:endParaRPr lang="am-ET" sz="3600" b="1" dirty="0"/>
          </a:p>
          <a:p>
            <a:pPr>
              <a:buNone/>
            </a:pPr>
            <a:endParaRPr lang="am-ET" sz="3600" b="1" dirty="0"/>
          </a:p>
          <a:p>
            <a:pPr algn="ctr">
              <a:buNone/>
            </a:pPr>
            <a:endParaRPr lang="en-US" sz="3600" b="1" dirty="0"/>
          </a:p>
        </p:txBody>
      </p:sp>
      <p:graphicFrame>
        <p:nvGraphicFramePr>
          <p:cNvPr id="4" name="Table 3"/>
          <p:cNvGraphicFramePr>
            <a:graphicFrameLocks noGrp="1"/>
          </p:cNvGraphicFramePr>
          <p:nvPr/>
        </p:nvGraphicFramePr>
        <p:xfrm>
          <a:off x="1828800" y="533400"/>
          <a:ext cx="8839200" cy="6096000"/>
        </p:xfrm>
        <a:graphic>
          <a:graphicData uri="http://schemas.openxmlformats.org/drawingml/2006/table">
            <a:tbl>
              <a:tblPr firstRow="1" bandRow="1">
                <a:tableStyleId>{5C22544A-7EE6-4342-B048-85BDC9FD1C3A}</a:tableStyleId>
              </a:tblPr>
              <a:tblGrid>
                <a:gridCol w="2209800"/>
                <a:gridCol w="2209800"/>
                <a:gridCol w="2209800"/>
                <a:gridCol w="2209800"/>
              </a:tblGrid>
              <a:tr h="660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b="1" kern="1200" dirty="0" smtClean="0">
                          <a:solidFill>
                            <a:schemeClr val="lt1"/>
                          </a:solidFill>
                          <a:latin typeface="+mn-lt"/>
                          <a:ea typeface="+mn-ea"/>
                          <a:cs typeface="+mn-cs"/>
                        </a:rPr>
                        <a:t>1962 ዓ.ም ትርጉም</a:t>
                      </a:r>
                      <a:endParaRPr kumimoji="0" lang="en-US" sz="3200" b="1" kern="1200" dirty="0" smtClean="0">
                        <a:solidFill>
                          <a:schemeClr val="lt1"/>
                        </a:solidFill>
                        <a:latin typeface="+mn-lt"/>
                        <a:ea typeface="+mn-ea"/>
                        <a:cs typeface="+mn-cs"/>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3200" b="1" kern="1200" dirty="0" smtClean="0">
                          <a:solidFill>
                            <a:schemeClr val="lt1"/>
                          </a:solidFill>
                          <a:latin typeface="+mn-lt"/>
                          <a:ea typeface="+mn-ea"/>
                          <a:cs typeface="+mn-cs"/>
                        </a:rPr>
                        <a:t>KJV </a:t>
                      </a:r>
                      <a:r>
                        <a:rPr kumimoji="0" lang="am-ET" sz="3200" b="1" kern="1200" dirty="0" smtClean="0">
                          <a:solidFill>
                            <a:schemeClr val="lt1"/>
                          </a:solidFill>
                          <a:latin typeface="+mn-lt"/>
                          <a:ea typeface="+mn-ea"/>
                          <a:cs typeface="+mn-cs"/>
                        </a:rPr>
                        <a:t>ትርጉም</a:t>
                      </a:r>
                      <a:endParaRPr kumimoji="0" lang="en-US" sz="3200" b="1" kern="1200" dirty="0" smtClean="0">
                        <a:solidFill>
                          <a:schemeClr val="lt1"/>
                        </a:solidFill>
                        <a:latin typeface="+mn-lt"/>
                        <a:ea typeface="+mn-ea"/>
                        <a:cs typeface="+mn-cs"/>
                      </a:endParaRPr>
                    </a:p>
                  </a:txBody>
                  <a:tcPr/>
                </a:tc>
                <a:tc hMerge="1">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am-ET" sz="3200" b="1" kern="1200" dirty="0" smtClean="0">
                          <a:solidFill>
                            <a:schemeClr val="lt1"/>
                          </a:solidFill>
                          <a:latin typeface="+mn-lt"/>
                          <a:ea typeface="+mn-ea"/>
                          <a:cs typeface="+mn-cs"/>
                        </a:rPr>
                        <a:t>አዲሱ መደበኛ ትርጉም</a:t>
                      </a:r>
                      <a:endParaRPr kumimoji="0" lang="en-US" sz="3200" b="1" kern="1200" dirty="0" smtClean="0">
                        <a:solidFill>
                          <a:schemeClr val="lt1"/>
                        </a:solidFill>
                        <a:latin typeface="+mn-lt"/>
                        <a:ea typeface="+mn-ea"/>
                        <a:cs typeface="+mn-cs"/>
                      </a:endParaRPr>
                    </a:p>
                  </a:txBody>
                  <a:tcPr/>
                </a:tc>
              </a:tr>
              <a:tr h="1625600">
                <a:tc>
                  <a:txBody>
                    <a:bodyPr/>
                    <a:lstStyle/>
                    <a:p>
                      <a:endParaRPr lang="en-US" dirty="0"/>
                    </a:p>
                  </a:txBody>
                  <a:tcPr/>
                </a:tc>
                <a:tc>
                  <a:txBody>
                    <a:bodyPr/>
                    <a:lstStyle/>
                    <a:p>
                      <a:r>
                        <a:rPr kumimoji="0" lang="en-US" sz="2700" kern="1200" dirty="0" smtClean="0">
                          <a:solidFill>
                            <a:schemeClr val="dk1"/>
                          </a:solidFill>
                          <a:latin typeface="+mn-lt"/>
                          <a:ea typeface="+mn-ea"/>
                          <a:cs typeface="+mn-cs"/>
                        </a:rPr>
                        <a:t>Ephraim </a:t>
                      </a:r>
                      <a:r>
                        <a:rPr kumimoji="0" lang="en-US" sz="2700" kern="1200" dirty="0" err="1" smtClean="0">
                          <a:solidFill>
                            <a:schemeClr val="dk1"/>
                          </a:solidFill>
                          <a:latin typeface="+mn-lt"/>
                          <a:ea typeface="+mn-ea"/>
                          <a:cs typeface="+mn-cs"/>
                        </a:rPr>
                        <a:t>compasseth</a:t>
                      </a:r>
                      <a:r>
                        <a:rPr kumimoji="0" lang="en-US" sz="2700" kern="1200" dirty="0" smtClean="0">
                          <a:solidFill>
                            <a:schemeClr val="dk1"/>
                          </a:solidFill>
                          <a:latin typeface="+mn-lt"/>
                          <a:ea typeface="+mn-ea"/>
                          <a:cs typeface="+mn-cs"/>
                        </a:rPr>
                        <a:t> me about with lies, and the house of Israel with deceit: </a:t>
                      </a:r>
                      <a:r>
                        <a:rPr kumimoji="0" lang="en-US" sz="2700" b="1" i="1" kern="1200" dirty="0" smtClean="0">
                          <a:solidFill>
                            <a:schemeClr val="dk1"/>
                          </a:solidFill>
                          <a:latin typeface="+mn-lt"/>
                          <a:ea typeface="+mn-ea"/>
                          <a:cs typeface="+mn-cs"/>
                        </a:rPr>
                        <a:t>but Judah yet </a:t>
                      </a:r>
                      <a:r>
                        <a:rPr kumimoji="0" lang="en-US" sz="2700" b="1" i="1" kern="1200" dirty="0" err="1" smtClean="0">
                          <a:solidFill>
                            <a:schemeClr val="dk1"/>
                          </a:solidFill>
                          <a:latin typeface="+mn-lt"/>
                          <a:ea typeface="+mn-ea"/>
                          <a:cs typeface="+mn-cs"/>
                        </a:rPr>
                        <a:t>ruleth</a:t>
                      </a:r>
                      <a:r>
                        <a:rPr kumimoji="0" lang="en-US" sz="2700" b="1" i="1" kern="1200" dirty="0" smtClean="0">
                          <a:solidFill>
                            <a:schemeClr val="dk1"/>
                          </a:solidFill>
                          <a:latin typeface="+mn-lt"/>
                          <a:ea typeface="+mn-ea"/>
                          <a:cs typeface="+mn-cs"/>
                        </a:rPr>
                        <a:t> with God, and is faithful with the saints.</a:t>
                      </a:r>
                      <a:endParaRPr lang="en-US" sz="2700" b="1" i="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am-ET" sz="3200" dirty="0" smtClean="0"/>
                        <a:t>ኤፍሬም በሐሰት፣ የእስራኤልም ቤት በተንኰል ከበበኝ </a:t>
                      </a:r>
                      <a:r>
                        <a:rPr lang="am-ET" sz="3200" b="1" i="1" dirty="0" smtClean="0">
                          <a:solidFill>
                            <a:srgbClr val="FF0000"/>
                          </a:solidFill>
                        </a:rPr>
                        <a:t>ይሁዳ ግን ለአምላክ የሚገዛ፣</a:t>
                      </a:r>
                      <a:r>
                        <a:rPr lang="am-ET" sz="3200" b="1" i="1" baseline="0" dirty="0" smtClean="0">
                          <a:solidFill>
                            <a:srgbClr val="FF0000"/>
                          </a:solidFill>
                        </a:rPr>
                        <a:t> ከ</a:t>
                      </a:r>
                      <a:r>
                        <a:rPr lang="am-ET" sz="3200" b="1" i="1" dirty="0" smtClean="0">
                          <a:solidFill>
                            <a:srgbClr val="FF0000"/>
                          </a:solidFill>
                        </a:rPr>
                        <a:t>ቅዱሳን ጋር  የታመነ ነው።</a:t>
                      </a:r>
                      <a:endParaRPr lang="en-US" sz="3200" b="1" i="1" dirty="0" smtClean="0">
                        <a:solidFill>
                          <a:srgbClr val="FF0000"/>
                        </a:solidFill>
                      </a:endParaRPr>
                    </a:p>
                    <a:p>
                      <a:endParaRPr lang="en-US" sz="3200" dirty="0"/>
                    </a:p>
                  </a:txBody>
                  <a:tcPr/>
                </a:tc>
                <a:tc>
                  <a:txBody>
                    <a:bodyPr/>
                    <a:lstStyle/>
                    <a:p>
                      <a:r>
                        <a:rPr lang="am-ET" sz="2900" dirty="0" smtClean="0"/>
                        <a:t>ኤፍሬም በሐሰት፣ የእስራኤልም ቤት በተንኰል ከበበኝ </a:t>
                      </a:r>
                      <a:r>
                        <a:rPr lang="am-ET" sz="2900" b="1" i="1" dirty="0" smtClean="0">
                          <a:solidFill>
                            <a:srgbClr val="FF0000"/>
                          </a:solidFill>
                        </a:rPr>
                        <a:t>ይሁዳ ለአምላክ የማይገዛ፣ የታመነውን ቅዱሱን የሚቃወም ነው።</a:t>
                      </a:r>
                      <a:endParaRPr lang="en-US" sz="2900" b="1" i="1" dirty="0">
                        <a:solidFill>
                          <a:srgbClr val="FF0000"/>
                        </a:solidFill>
                      </a:endParaRPr>
                    </a:p>
                  </a:txBody>
                  <a:tcPr/>
                </a:tc>
              </a:tr>
            </a:tbl>
          </a:graphicData>
        </a:graphic>
      </p:graphicFrame>
    </p:spTree>
  </p:cSld>
  <p:clrMapOvr>
    <a:masterClrMapping/>
  </p:clrMapOvr>
  <p:transition spd="slow">
    <p:zoom dir="in"/>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1087</TotalTime>
  <Words>3900</Words>
  <Application>Microsoft Office PowerPoint</Application>
  <PresentationFormat>Widescreen</PresentationFormat>
  <Paragraphs>328</Paragraphs>
  <Slides>52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52</vt:i4>
      </vt:variant>
    </vt:vector>
  </HeadingPairs>
  <TitlesOfParts>
    <vt:vector size="57" baseType="lpstr">
      <vt:lpstr>Calibri</vt:lpstr>
      <vt:lpstr>Constantia</vt:lpstr>
      <vt:lpstr>Nyala</vt:lpstr>
      <vt:lpstr>Wingdings 2</vt:lpstr>
      <vt:lpstr>Flow</vt:lpstr>
      <vt:lpstr>           የመጽሐፍ ቅዱስ ተጋድሎ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የመጽሐፍ ቅዱስ ተጋድሎ</dc:title>
  <dc:creator>Mike</dc:creator>
  <cp:lastModifiedBy> Mike</cp:lastModifiedBy>
  <cp:revision>278</cp:revision>
  <dcterms:created xsi:type="dcterms:W3CDTF">2013-01-27T06:37:24Z</dcterms:created>
  <dcterms:modified xsi:type="dcterms:W3CDTF">2013-07-10T07:56:18Z</dcterms:modified>
</cp:coreProperties>
</file>